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6.xml" ContentType="application/vnd.openxmlformats-officedocument.theme+xml"/>
  <Override PartName="/ppt/slideLayouts/slideLayout20.xml" ContentType="application/vnd.openxmlformats-officedocument.presentationml.slideLayout+xml"/>
  <Override PartName="/ppt/theme/theme7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5" r:id="rId2"/>
    <p:sldMasterId id="2147483707" r:id="rId3"/>
    <p:sldMasterId id="2147483700" r:id="rId4"/>
    <p:sldMasterId id="2147483698" r:id="rId5"/>
    <p:sldMasterId id="2147483668" r:id="rId6"/>
    <p:sldMasterId id="2147483672" r:id="rId7"/>
    <p:sldMasterId id="2147483711" r:id="rId8"/>
  </p:sldMasterIdLst>
  <p:notesMasterIdLst>
    <p:notesMasterId r:id="rId176"/>
  </p:notesMasterIdLst>
  <p:handoutMasterIdLst>
    <p:handoutMasterId r:id="rId177"/>
  </p:handoutMasterIdLst>
  <p:sldIdLst>
    <p:sldId id="462" r:id="rId9"/>
    <p:sldId id="463" r:id="rId10"/>
    <p:sldId id="467" r:id="rId11"/>
    <p:sldId id="642" r:id="rId12"/>
    <p:sldId id="643" r:id="rId13"/>
    <p:sldId id="644" r:id="rId14"/>
    <p:sldId id="451" r:id="rId15"/>
    <p:sldId id="645" r:id="rId16"/>
    <p:sldId id="472" r:id="rId17"/>
    <p:sldId id="646" r:id="rId18"/>
    <p:sldId id="647" r:id="rId19"/>
    <p:sldId id="648" r:id="rId20"/>
    <p:sldId id="649" r:id="rId21"/>
    <p:sldId id="650" r:id="rId22"/>
    <p:sldId id="651" r:id="rId23"/>
    <p:sldId id="652" r:id="rId24"/>
    <p:sldId id="653" r:id="rId25"/>
    <p:sldId id="654" r:id="rId26"/>
    <p:sldId id="655" r:id="rId27"/>
    <p:sldId id="656" r:id="rId28"/>
    <p:sldId id="657" r:id="rId29"/>
    <p:sldId id="658" r:id="rId30"/>
    <p:sldId id="659" r:id="rId31"/>
    <p:sldId id="660" r:id="rId32"/>
    <p:sldId id="661" r:id="rId33"/>
    <p:sldId id="801" r:id="rId34"/>
    <p:sldId id="663" r:id="rId35"/>
    <p:sldId id="662" r:id="rId36"/>
    <p:sldId id="664" r:id="rId37"/>
    <p:sldId id="665" r:id="rId38"/>
    <p:sldId id="666" r:id="rId39"/>
    <p:sldId id="667" r:id="rId40"/>
    <p:sldId id="668" r:id="rId41"/>
    <p:sldId id="669" r:id="rId42"/>
    <p:sldId id="670" r:id="rId43"/>
    <p:sldId id="671" r:id="rId44"/>
    <p:sldId id="672" r:id="rId45"/>
    <p:sldId id="673" r:id="rId46"/>
    <p:sldId id="674" r:id="rId47"/>
    <p:sldId id="675" r:id="rId48"/>
    <p:sldId id="676" r:id="rId49"/>
    <p:sldId id="677" r:id="rId50"/>
    <p:sldId id="678" r:id="rId51"/>
    <p:sldId id="679" r:id="rId52"/>
    <p:sldId id="680" r:id="rId53"/>
    <p:sldId id="681" r:id="rId54"/>
    <p:sldId id="682" r:id="rId55"/>
    <p:sldId id="684" r:id="rId56"/>
    <p:sldId id="685" r:id="rId57"/>
    <p:sldId id="802" r:id="rId58"/>
    <p:sldId id="686" r:id="rId59"/>
    <p:sldId id="683" r:id="rId60"/>
    <p:sldId id="687" r:id="rId61"/>
    <p:sldId id="688" r:id="rId62"/>
    <p:sldId id="689" r:id="rId63"/>
    <p:sldId id="690" r:id="rId64"/>
    <p:sldId id="691" r:id="rId65"/>
    <p:sldId id="692" r:id="rId66"/>
    <p:sldId id="693" r:id="rId67"/>
    <p:sldId id="694" r:id="rId68"/>
    <p:sldId id="695" r:id="rId69"/>
    <p:sldId id="696" r:id="rId70"/>
    <p:sldId id="697" r:id="rId71"/>
    <p:sldId id="698" r:id="rId72"/>
    <p:sldId id="699" r:id="rId73"/>
    <p:sldId id="700" r:id="rId74"/>
    <p:sldId id="701" r:id="rId75"/>
    <p:sldId id="702" r:id="rId76"/>
    <p:sldId id="703" r:id="rId77"/>
    <p:sldId id="704" r:id="rId78"/>
    <p:sldId id="705" r:id="rId79"/>
    <p:sldId id="706" r:id="rId80"/>
    <p:sldId id="707" r:id="rId81"/>
    <p:sldId id="708" r:id="rId82"/>
    <p:sldId id="709" r:id="rId83"/>
    <p:sldId id="710" r:id="rId84"/>
    <p:sldId id="711" r:id="rId85"/>
    <p:sldId id="712" r:id="rId86"/>
    <p:sldId id="713" r:id="rId87"/>
    <p:sldId id="714" r:id="rId88"/>
    <p:sldId id="716" r:id="rId89"/>
    <p:sldId id="717" r:id="rId90"/>
    <p:sldId id="803" r:id="rId91"/>
    <p:sldId id="718" r:id="rId92"/>
    <p:sldId id="720" r:id="rId93"/>
    <p:sldId id="721" r:id="rId94"/>
    <p:sldId id="722" r:id="rId95"/>
    <p:sldId id="723" r:id="rId96"/>
    <p:sldId id="724" r:id="rId97"/>
    <p:sldId id="725" r:id="rId98"/>
    <p:sldId id="726" r:id="rId99"/>
    <p:sldId id="727" r:id="rId100"/>
    <p:sldId id="728" r:id="rId101"/>
    <p:sldId id="729" r:id="rId102"/>
    <p:sldId id="730" r:id="rId103"/>
    <p:sldId id="731" r:id="rId104"/>
    <p:sldId id="732" r:id="rId105"/>
    <p:sldId id="733" r:id="rId106"/>
    <p:sldId id="734" r:id="rId107"/>
    <p:sldId id="735" r:id="rId108"/>
    <p:sldId id="736" r:id="rId109"/>
    <p:sldId id="737" r:id="rId110"/>
    <p:sldId id="738" r:id="rId111"/>
    <p:sldId id="739" r:id="rId112"/>
    <p:sldId id="740" r:id="rId113"/>
    <p:sldId id="741" r:id="rId114"/>
    <p:sldId id="742" r:id="rId115"/>
    <p:sldId id="743" r:id="rId116"/>
    <p:sldId id="744" r:id="rId117"/>
    <p:sldId id="745" r:id="rId118"/>
    <p:sldId id="746" r:id="rId119"/>
    <p:sldId id="747" r:id="rId120"/>
    <p:sldId id="748" r:id="rId121"/>
    <p:sldId id="749" r:id="rId122"/>
    <p:sldId id="750" r:id="rId123"/>
    <p:sldId id="751" r:id="rId124"/>
    <p:sldId id="752" r:id="rId125"/>
    <p:sldId id="753" r:id="rId126"/>
    <p:sldId id="754" r:id="rId127"/>
    <p:sldId id="755" r:id="rId128"/>
    <p:sldId id="756" r:id="rId129"/>
    <p:sldId id="757" r:id="rId130"/>
    <p:sldId id="758" r:id="rId131"/>
    <p:sldId id="759" r:id="rId132"/>
    <p:sldId id="760" r:id="rId133"/>
    <p:sldId id="761" r:id="rId134"/>
    <p:sldId id="762" r:id="rId135"/>
    <p:sldId id="763" r:id="rId136"/>
    <p:sldId id="764" r:id="rId137"/>
    <p:sldId id="765" r:id="rId138"/>
    <p:sldId id="766" r:id="rId139"/>
    <p:sldId id="767" r:id="rId140"/>
    <p:sldId id="768" r:id="rId141"/>
    <p:sldId id="769" r:id="rId142"/>
    <p:sldId id="770" r:id="rId143"/>
    <p:sldId id="771" r:id="rId144"/>
    <p:sldId id="772" r:id="rId145"/>
    <p:sldId id="773" r:id="rId146"/>
    <p:sldId id="774" r:id="rId147"/>
    <p:sldId id="775" r:id="rId148"/>
    <p:sldId id="776" r:id="rId149"/>
    <p:sldId id="777" r:id="rId150"/>
    <p:sldId id="778" r:id="rId151"/>
    <p:sldId id="779" r:id="rId152"/>
    <p:sldId id="780" r:id="rId153"/>
    <p:sldId id="781" r:id="rId154"/>
    <p:sldId id="782" r:id="rId155"/>
    <p:sldId id="783" r:id="rId156"/>
    <p:sldId id="784" r:id="rId157"/>
    <p:sldId id="785" r:id="rId158"/>
    <p:sldId id="786" r:id="rId159"/>
    <p:sldId id="787" r:id="rId160"/>
    <p:sldId id="788" r:id="rId161"/>
    <p:sldId id="804" r:id="rId162"/>
    <p:sldId id="789" r:id="rId163"/>
    <p:sldId id="790" r:id="rId164"/>
    <p:sldId id="791" r:id="rId165"/>
    <p:sldId id="792" r:id="rId166"/>
    <p:sldId id="793" r:id="rId167"/>
    <p:sldId id="794" r:id="rId168"/>
    <p:sldId id="795" r:id="rId169"/>
    <p:sldId id="796" r:id="rId170"/>
    <p:sldId id="797" r:id="rId171"/>
    <p:sldId id="798" r:id="rId172"/>
    <p:sldId id="799" r:id="rId173"/>
    <p:sldId id="800" r:id="rId174"/>
    <p:sldId id="805" r:id="rId17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ngtao li" initials="fl" lastIdx="1" clrIdx="0">
    <p:extLst>
      <p:ext uri="{19B8F6BF-5375-455C-9EA6-DF929625EA0E}">
        <p15:presenceInfo xmlns:p15="http://schemas.microsoft.com/office/powerpoint/2012/main" userId="75f3079d8fd93ec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E4"/>
    <a:srgbClr val="49504F"/>
    <a:srgbClr val="AD2B26"/>
    <a:srgbClr val="B70006"/>
    <a:srgbClr val="919191"/>
    <a:srgbClr val="333333"/>
    <a:srgbClr val="FFFFFF"/>
    <a:srgbClr val="B60206"/>
    <a:srgbClr val="D9D9D9"/>
    <a:srgbClr val="51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98" autoAdjust="0"/>
    <p:restoredTop sz="95306" autoAdjust="0"/>
  </p:normalViewPr>
  <p:slideViewPr>
    <p:cSldViewPr snapToGrid="0">
      <p:cViewPr varScale="1">
        <p:scale>
          <a:sx n="91" d="100"/>
          <a:sy n="91" d="100"/>
        </p:scale>
        <p:origin x="245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9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63" Type="http://schemas.openxmlformats.org/officeDocument/2006/relationships/slide" Target="slides/slide55.xml"/><Relationship Id="rId84" Type="http://schemas.openxmlformats.org/officeDocument/2006/relationships/slide" Target="slides/slide76.xml"/><Relationship Id="rId138" Type="http://schemas.openxmlformats.org/officeDocument/2006/relationships/slide" Target="slides/slide130.xml"/><Relationship Id="rId159" Type="http://schemas.openxmlformats.org/officeDocument/2006/relationships/slide" Target="slides/slide151.xml"/><Relationship Id="rId170" Type="http://schemas.openxmlformats.org/officeDocument/2006/relationships/slide" Target="slides/slide162.xml"/><Relationship Id="rId107" Type="http://schemas.openxmlformats.org/officeDocument/2006/relationships/slide" Target="slides/slide99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53" Type="http://schemas.openxmlformats.org/officeDocument/2006/relationships/slide" Target="slides/slide45.xml"/><Relationship Id="rId74" Type="http://schemas.openxmlformats.org/officeDocument/2006/relationships/slide" Target="slides/slide66.xml"/><Relationship Id="rId128" Type="http://schemas.openxmlformats.org/officeDocument/2006/relationships/slide" Target="slides/slide120.xml"/><Relationship Id="rId149" Type="http://schemas.openxmlformats.org/officeDocument/2006/relationships/slide" Target="slides/slide141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87.xml"/><Relationship Id="rId160" Type="http://schemas.openxmlformats.org/officeDocument/2006/relationships/slide" Target="slides/slide152.xml"/><Relationship Id="rId181" Type="http://schemas.openxmlformats.org/officeDocument/2006/relationships/theme" Target="theme/theme1.xml"/><Relationship Id="rId22" Type="http://schemas.openxmlformats.org/officeDocument/2006/relationships/slide" Target="slides/slide14.xml"/><Relationship Id="rId43" Type="http://schemas.openxmlformats.org/officeDocument/2006/relationships/slide" Target="slides/slide35.xml"/><Relationship Id="rId64" Type="http://schemas.openxmlformats.org/officeDocument/2006/relationships/slide" Target="slides/slide56.xml"/><Relationship Id="rId118" Type="http://schemas.openxmlformats.org/officeDocument/2006/relationships/slide" Target="slides/slide110.xml"/><Relationship Id="rId139" Type="http://schemas.openxmlformats.org/officeDocument/2006/relationships/slide" Target="slides/slide131.xml"/><Relationship Id="rId85" Type="http://schemas.openxmlformats.org/officeDocument/2006/relationships/slide" Target="slides/slide77.xml"/><Relationship Id="rId150" Type="http://schemas.openxmlformats.org/officeDocument/2006/relationships/slide" Target="slides/slide142.xml"/><Relationship Id="rId171" Type="http://schemas.openxmlformats.org/officeDocument/2006/relationships/slide" Target="slides/slide163.xml"/><Relationship Id="rId12" Type="http://schemas.openxmlformats.org/officeDocument/2006/relationships/slide" Target="slides/slide4.xml"/><Relationship Id="rId33" Type="http://schemas.openxmlformats.org/officeDocument/2006/relationships/slide" Target="slides/slide25.xml"/><Relationship Id="rId108" Type="http://schemas.openxmlformats.org/officeDocument/2006/relationships/slide" Target="slides/slide100.xml"/><Relationship Id="rId129" Type="http://schemas.openxmlformats.org/officeDocument/2006/relationships/slide" Target="slides/slide121.xml"/><Relationship Id="rId54" Type="http://schemas.openxmlformats.org/officeDocument/2006/relationships/slide" Target="slides/slide46.xml"/><Relationship Id="rId75" Type="http://schemas.openxmlformats.org/officeDocument/2006/relationships/slide" Target="slides/slide67.xml"/><Relationship Id="rId96" Type="http://schemas.openxmlformats.org/officeDocument/2006/relationships/slide" Target="slides/slide88.xml"/><Relationship Id="rId140" Type="http://schemas.openxmlformats.org/officeDocument/2006/relationships/slide" Target="slides/slide132.xml"/><Relationship Id="rId161" Type="http://schemas.openxmlformats.org/officeDocument/2006/relationships/slide" Target="slides/slide153.xml"/><Relationship Id="rId182" Type="http://schemas.openxmlformats.org/officeDocument/2006/relationships/tableStyles" Target="tableStyles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5.xml"/><Relationship Id="rId119" Type="http://schemas.openxmlformats.org/officeDocument/2006/relationships/slide" Target="slides/slide111.xml"/><Relationship Id="rId44" Type="http://schemas.openxmlformats.org/officeDocument/2006/relationships/slide" Target="slides/slide36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130" Type="http://schemas.openxmlformats.org/officeDocument/2006/relationships/slide" Target="slides/slide122.xml"/><Relationship Id="rId135" Type="http://schemas.openxmlformats.org/officeDocument/2006/relationships/slide" Target="slides/slide127.xml"/><Relationship Id="rId151" Type="http://schemas.openxmlformats.org/officeDocument/2006/relationships/slide" Target="slides/slide143.xml"/><Relationship Id="rId156" Type="http://schemas.openxmlformats.org/officeDocument/2006/relationships/slide" Target="slides/slide148.xml"/><Relationship Id="rId177" Type="http://schemas.openxmlformats.org/officeDocument/2006/relationships/handoutMaster" Target="handoutMasters/handoutMaster1.xml"/><Relationship Id="rId172" Type="http://schemas.openxmlformats.org/officeDocument/2006/relationships/slide" Target="slides/slide164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109" Type="http://schemas.openxmlformats.org/officeDocument/2006/relationships/slide" Target="slides/slide10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slide" Target="slides/slide89.xml"/><Relationship Id="rId104" Type="http://schemas.openxmlformats.org/officeDocument/2006/relationships/slide" Target="slides/slide96.xml"/><Relationship Id="rId120" Type="http://schemas.openxmlformats.org/officeDocument/2006/relationships/slide" Target="slides/slide112.xml"/><Relationship Id="rId125" Type="http://schemas.openxmlformats.org/officeDocument/2006/relationships/slide" Target="slides/slide117.xml"/><Relationship Id="rId141" Type="http://schemas.openxmlformats.org/officeDocument/2006/relationships/slide" Target="slides/slide133.xml"/><Relationship Id="rId146" Type="http://schemas.openxmlformats.org/officeDocument/2006/relationships/slide" Target="slides/slide138.xml"/><Relationship Id="rId167" Type="http://schemas.openxmlformats.org/officeDocument/2006/relationships/slide" Target="slides/slide159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3.xml"/><Relationship Id="rId92" Type="http://schemas.openxmlformats.org/officeDocument/2006/relationships/slide" Target="slides/slide84.xml"/><Relationship Id="rId162" Type="http://schemas.openxmlformats.org/officeDocument/2006/relationships/slide" Target="slides/slide15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110" Type="http://schemas.openxmlformats.org/officeDocument/2006/relationships/slide" Target="slides/slide102.xml"/><Relationship Id="rId115" Type="http://schemas.openxmlformats.org/officeDocument/2006/relationships/slide" Target="slides/slide107.xml"/><Relationship Id="rId131" Type="http://schemas.openxmlformats.org/officeDocument/2006/relationships/slide" Target="slides/slide123.xml"/><Relationship Id="rId136" Type="http://schemas.openxmlformats.org/officeDocument/2006/relationships/slide" Target="slides/slide128.xml"/><Relationship Id="rId157" Type="http://schemas.openxmlformats.org/officeDocument/2006/relationships/slide" Target="slides/slide149.xml"/><Relationship Id="rId178" Type="http://schemas.openxmlformats.org/officeDocument/2006/relationships/commentAuthors" Target="commentAuthors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52" Type="http://schemas.openxmlformats.org/officeDocument/2006/relationships/slide" Target="slides/slide144.xml"/><Relationship Id="rId173" Type="http://schemas.openxmlformats.org/officeDocument/2006/relationships/slide" Target="slides/slide165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56" Type="http://schemas.openxmlformats.org/officeDocument/2006/relationships/slide" Target="slides/slide48.xml"/><Relationship Id="rId77" Type="http://schemas.openxmlformats.org/officeDocument/2006/relationships/slide" Target="slides/slide69.xml"/><Relationship Id="rId100" Type="http://schemas.openxmlformats.org/officeDocument/2006/relationships/slide" Target="slides/slide92.xml"/><Relationship Id="rId105" Type="http://schemas.openxmlformats.org/officeDocument/2006/relationships/slide" Target="slides/slide97.xml"/><Relationship Id="rId126" Type="http://schemas.openxmlformats.org/officeDocument/2006/relationships/slide" Target="slides/slide118.xml"/><Relationship Id="rId147" Type="http://schemas.openxmlformats.org/officeDocument/2006/relationships/slide" Target="slides/slide139.xml"/><Relationship Id="rId168" Type="http://schemas.openxmlformats.org/officeDocument/2006/relationships/slide" Target="slides/slide160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93" Type="http://schemas.openxmlformats.org/officeDocument/2006/relationships/slide" Target="slides/slide85.xml"/><Relationship Id="rId98" Type="http://schemas.openxmlformats.org/officeDocument/2006/relationships/slide" Target="slides/slide90.xml"/><Relationship Id="rId121" Type="http://schemas.openxmlformats.org/officeDocument/2006/relationships/slide" Target="slides/slide113.xml"/><Relationship Id="rId142" Type="http://schemas.openxmlformats.org/officeDocument/2006/relationships/slide" Target="slides/slide134.xml"/><Relationship Id="rId163" Type="http://schemas.openxmlformats.org/officeDocument/2006/relationships/slide" Target="slides/slide15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7.xml"/><Relationship Id="rId46" Type="http://schemas.openxmlformats.org/officeDocument/2006/relationships/slide" Target="slides/slide38.xml"/><Relationship Id="rId67" Type="http://schemas.openxmlformats.org/officeDocument/2006/relationships/slide" Target="slides/slide59.xml"/><Relationship Id="rId116" Type="http://schemas.openxmlformats.org/officeDocument/2006/relationships/slide" Target="slides/slide108.xml"/><Relationship Id="rId137" Type="http://schemas.openxmlformats.org/officeDocument/2006/relationships/slide" Target="slides/slide129.xml"/><Relationship Id="rId158" Type="http://schemas.openxmlformats.org/officeDocument/2006/relationships/slide" Target="slides/slide150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62" Type="http://schemas.openxmlformats.org/officeDocument/2006/relationships/slide" Target="slides/slide54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111" Type="http://schemas.openxmlformats.org/officeDocument/2006/relationships/slide" Target="slides/slide103.xml"/><Relationship Id="rId132" Type="http://schemas.openxmlformats.org/officeDocument/2006/relationships/slide" Target="slides/slide124.xml"/><Relationship Id="rId153" Type="http://schemas.openxmlformats.org/officeDocument/2006/relationships/slide" Target="slides/slide145.xml"/><Relationship Id="rId174" Type="http://schemas.openxmlformats.org/officeDocument/2006/relationships/slide" Target="slides/slide166.xml"/><Relationship Id="rId179" Type="http://schemas.openxmlformats.org/officeDocument/2006/relationships/presProps" Target="presProps.xml"/><Relationship Id="rId15" Type="http://schemas.openxmlformats.org/officeDocument/2006/relationships/slide" Target="slides/slide7.xml"/><Relationship Id="rId36" Type="http://schemas.openxmlformats.org/officeDocument/2006/relationships/slide" Target="slides/slide28.xml"/><Relationship Id="rId57" Type="http://schemas.openxmlformats.org/officeDocument/2006/relationships/slide" Target="slides/slide49.xml"/><Relationship Id="rId106" Type="http://schemas.openxmlformats.org/officeDocument/2006/relationships/slide" Target="slides/slide98.xml"/><Relationship Id="rId127" Type="http://schemas.openxmlformats.org/officeDocument/2006/relationships/slide" Target="slides/slide11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52" Type="http://schemas.openxmlformats.org/officeDocument/2006/relationships/slide" Target="slides/slide44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94" Type="http://schemas.openxmlformats.org/officeDocument/2006/relationships/slide" Target="slides/slide86.xml"/><Relationship Id="rId99" Type="http://schemas.openxmlformats.org/officeDocument/2006/relationships/slide" Target="slides/slide91.xml"/><Relationship Id="rId101" Type="http://schemas.openxmlformats.org/officeDocument/2006/relationships/slide" Target="slides/slide93.xml"/><Relationship Id="rId122" Type="http://schemas.openxmlformats.org/officeDocument/2006/relationships/slide" Target="slides/slide114.xml"/><Relationship Id="rId143" Type="http://schemas.openxmlformats.org/officeDocument/2006/relationships/slide" Target="slides/slide135.xml"/><Relationship Id="rId148" Type="http://schemas.openxmlformats.org/officeDocument/2006/relationships/slide" Target="slides/slide140.xml"/><Relationship Id="rId164" Type="http://schemas.openxmlformats.org/officeDocument/2006/relationships/slide" Target="slides/slide156.xml"/><Relationship Id="rId169" Type="http://schemas.openxmlformats.org/officeDocument/2006/relationships/slide" Target="slides/slide16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80" Type="http://schemas.openxmlformats.org/officeDocument/2006/relationships/viewProps" Target="viewProps.xml"/><Relationship Id="rId26" Type="http://schemas.openxmlformats.org/officeDocument/2006/relationships/slide" Target="slides/slide18.xml"/><Relationship Id="rId47" Type="http://schemas.openxmlformats.org/officeDocument/2006/relationships/slide" Target="slides/slide39.xml"/><Relationship Id="rId68" Type="http://schemas.openxmlformats.org/officeDocument/2006/relationships/slide" Target="slides/slide60.xml"/><Relationship Id="rId89" Type="http://schemas.openxmlformats.org/officeDocument/2006/relationships/slide" Target="slides/slide81.xml"/><Relationship Id="rId112" Type="http://schemas.openxmlformats.org/officeDocument/2006/relationships/slide" Target="slides/slide104.xml"/><Relationship Id="rId133" Type="http://schemas.openxmlformats.org/officeDocument/2006/relationships/slide" Target="slides/slide125.xml"/><Relationship Id="rId154" Type="http://schemas.openxmlformats.org/officeDocument/2006/relationships/slide" Target="slides/slide146.xml"/><Relationship Id="rId175" Type="http://schemas.openxmlformats.org/officeDocument/2006/relationships/slide" Target="slides/slide167.xml"/><Relationship Id="rId16" Type="http://schemas.openxmlformats.org/officeDocument/2006/relationships/slide" Target="slides/slide8.xml"/><Relationship Id="rId37" Type="http://schemas.openxmlformats.org/officeDocument/2006/relationships/slide" Target="slides/slide29.xml"/><Relationship Id="rId58" Type="http://schemas.openxmlformats.org/officeDocument/2006/relationships/slide" Target="slides/slide50.xml"/><Relationship Id="rId79" Type="http://schemas.openxmlformats.org/officeDocument/2006/relationships/slide" Target="slides/slide71.xml"/><Relationship Id="rId102" Type="http://schemas.openxmlformats.org/officeDocument/2006/relationships/slide" Target="slides/slide94.xml"/><Relationship Id="rId123" Type="http://schemas.openxmlformats.org/officeDocument/2006/relationships/slide" Target="slides/slide115.xml"/><Relationship Id="rId144" Type="http://schemas.openxmlformats.org/officeDocument/2006/relationships/slide" Target="slides/slide136.xml"/><Relationship Id="rId90" Type="http://schemas.openxmlformats.org/officeDocument/2006/relationships/slide" Target="slides/slide82.xml"/><Relationship Id="rId165" Type="http://schemas.openxmlformats.org/officeDocument/2006/relationships/slide" Target="slides/slide157.xml"/><Relationship Id="rId27" Type="http://schemas.openxmlformats.org/officeDocument/2006/relationships/slide" Target="slides/slide19.xml"/><Relationship Id="rId48" Type="http://schemas.openxmlformats.org/officeDocument/2006/relationships/slide" Target="slides/slide40.xml"/><Relationship Id="rId69" Type="http://schemas.openxmlformats.org/officeDocument/2006/relationships/slide" Target="slides/slide61.xml"/><Relationship Id="rId113" Type="http://schemas.openxmlformats.org/officeDocument/2006/relationships/slide" Target="slides/slide105.xml"/><Relationship Id="rId134" Type="http://schemas.openxmlformats.org/officeDocument/2006/relationships/slide" Target="slides/slide126.xml"/><Relationship Id="rId80" Type="http://schemas.openxmlformats.org/officeDocument/2006/relationships/slide" Target="slides/slide72.xml"/><Relationship Id="rId155" Type="http://schemas.openxmlformats.org/officeDocument/2006/relationships/slide" Target="slides/slide147.xml"/><Relationship Id="rId176" Type="http://schemas.openxmlformats.org/officeDocument/2006/relationships/notesMaster" Target="notesMasters/notesMaster1.xml"/><Relationship Id="rId17" Type="http://schemas.openxmlformats.org/officeDocument/2006/relationships/slide" Target="slides/slide9.xml"/><Relationship Id="rId38" Type="http://schemas.openxmlformats.org/officeDocument/2006/relationships/slide" Target="slides/slide30.xml"/><Relationship Id="rId59" Type="http://schemas.openxmlformats.org/officeDocument/2006/relationships/slide" Target="slides/slide51.xml"/><Relationship Id="rId103" Type="http://schemas.openxmlformats.org/officeDocument/2006/relationships/slide" Target="slides/slide95.xml"/><Relationship Id="rId124" Type="http://schemas.openxmlformats.org/officeDocument/2006/relationships/slide" Target="slides/slide116.xml"/><Relationship Id="rId70" Type="http://schemas.openxmlformats.org/officeDocument/2006/relationships/slide" Target="slides/slide62.xml"/><Relationship Id="rId91" Type="http://schemas.openxmlformats.org/officeDocument/2006/relationships/slide" Target="slides/slide83.xml"/><Relationship Id="rId145" Type="http://schemas.openxmlformats.org/officeDocument/2006/relationships/slide" Target="slides/slide137.xml"/><Relationship Id="rId166" Type="http://schemas.openxmlformats.org/officeDocument/2006/relationships/slide" Target="slides/slide158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0.xml"/><Relationship Id="rId49" Type="http://schemas.openxmlformats.org/officeDocument/2006/relationships/slide" Target="slides/slide41.xml"/><Relationship Id="rId114" Type="http://schemas.openxmlformats.org/officeDocument/2006/relationships/slide" Target="slides/slide10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5BAB8F7-26C7-2345-A2F0-4C70E8EFA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B0FE49-C86E-0B42-8C7E-921C60B5AA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2021/5/29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928822-8127-CD43-9156-5BB443851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C3EF7F-6078-7249-A167-F5C06879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6559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2021/5/29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493FA365-EB18-4C49-B470-79A013EED4C7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>
            <a:extLst>
              <a:ext uri="{FF2B5EF4-FFF2-40B4-BE49-F238E27FC236}">
                <a16:creationId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326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33024405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98366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E5CC542A-FF04-5243-BA82-1AC7B0A112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653719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>
            <a:extLst>
              <a:ext uri="{FF2B5EF4-FFF2-40B4-BE49-F238E27FC236}">
                <a16:creationId xmlns:a16="http://schemas.microsoft.com/office/drawing/2014/main" id="{FB933948-E99B-AD48-8B41-DEA66BC8F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88592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5440470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73353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43805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4411119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032990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38573489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493FA365-EB18-4C49-B470-79A013EED4C7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39758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>
            <a:extLst>
              <a:ext uri="{FF2B5EF4-FFF2-40B4-BE49-F238E27FC236}">
                <a16:creationId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337427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4987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1155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E5CC542A-FF04-5243-BA82-1AC7B0A112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>
            <a:extLst>
              <a:ext uri="{FF2B5EF4-FFF2-40B4-BE49-F238E27FC236}">
                <a16:creationId xmlns:a16="http://schemas.microsoft.com/office/drawing/2014/main" id="{FB933948-E99B-AD48-8B41-DEA66BC8F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theme" Target="../theme/theme8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D359BD9D-8F8C-A44C-91CC-CA8F5146AA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>
            <a:extLst>
              <a:ext uri="{FF2B5EF4-FFF2-40B4-BE49-F238E27FC236}">
                <a16:creationId xmlns:a16="http://schemas.microsoft.com/office/drawing/2014/main" id="{6F51DA0D-EA98-B14B-A35B-7EDF8DBC5804}"/>
              </a:ext>
            </a:extLst>
          </p:cNvPr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id="{B0F52978-FC9E-FC46-A244-4605B31E7CC6}"/>
              </a:ext>
            </a:extLst>
          </p:cNvPr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6677D3A6-DA28-9444-815A-4524D9FED995}"/>
              </a:ext>
            </a:extLst>
          </p:cNvPr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B3967B50-7DD6-B247-97B6-4844195F68D5}"/>
              </a:ext>
            </a:extLst>
          </p:cNvPr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:a16="http://schemas.microsoft.com/office/drawing/2014/main" id="{4C290A33-8D65-DC47-BE12-79B4B22A299D}"/>
              </a:ext>
            </a:extLst>
          </p:cNvPr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id="{E0867641-ABCE-C84A-84A4-696E52E6543B}"/>
              </a:ext>
            </a:extLst>
          </p:cNvPr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id="{3DC81806-A479-FD47-B1B6-A77189F32D48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id="{D15987B7-89CB-8549-AEE5-ADD4AED257B7}"/>
              </a:ext>
            </a:extLst>
          </p:cNvPr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82A540C-45FC-EB45-96D5-1EA0511DAF21}"/>
              </a:ext>
            </a:extLst>
          </p:cNvPr>
          <p:cNvCxnSpPr>
            <a:cxnSpLocks/>
          </p:cNvCxnSpPr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8569DD6-18D5-5D45-BC4E-E4C2727B945C}"/>
              </a:ext>
            </a:extLst>
          </p:cNvPr>
          <p:cNvCxnSpPr>
            <a:cxnSpLocks/>
          </p:cNvCxnSpPr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7F5CA1-11F4-B94D-84AE-F6E3E12DEC4D}"/>
              </a:ext>
            </a:extLst>
          </p:cNvPr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B73C1A2-926E-3849-92AB-BCE7B4C71DF2}"/>
                </a:ext>
              </a:extLst>
            </p:cNvPr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EC96A2F-7D7A-F34F-9BE8-8ADCD2919ACB}"/>
                </a:ext>
              </a:extLst>
            </p:cNvPr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>
              <a:extLst>
                <a:ext uri="{FF2B5EF4-FFF2-40B4-BE49-F238E27FC236}">
                  <a16:creationId xmlns:a16="http://schemas.microsoft.com/office/drawing/2014/main" id="{83E925B0-57FD-8B4B-8FF7-8BCD8AADE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id="{3EDCC472-8CF0-F84C-9270-06FAC7E8DD4D}"/>
                </a:ext>
              </a:extLst>
            </p:cNvPr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:a16="http://schemas.microsoft.com/office/drawing/2014/main" id="{E8F71936-0CC4-CB4A-AF12-89754A9ADA5D}"/>
                </a:ext>
              </a:extLst>
            </p:cNvPr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8438130-7B30-A94E-B2AC-38EDD0B85909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73C1A2-926E-3849-92AB-BCE7B4C71DF2}"/>
              </a:ext>
            </a:extLst>
          </p:cNvPr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C96A2F-7D7A-F34F-9BE8-8ADCD2919ACB}"/>
              </a:ext>
            </a:extLst>
          </p:cNvPr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id="{83E925B0-57FD-8B4B-8FF7-8BCD8AADEF23}"/>
              </a:ext>
            </a:extLst>
          </p:cNvPr>
          <p:cNvCxnSpPr>
            <a:cxnSpLocks/>
          </p:cNvCxnSpPr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>
            <a:extLst>
              <a:ext uri="{FF2B5EF4-FFF2-40B4-BE49-F238E27FC236}">
                <a16:creationId xmlns:a16="http://schemas.microsoft.com/office/drawing/2014/main" id="{A7484BB2-BD94-3C49-9EC4-B9A294E2AF2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91B717BE-9DF9-1B41-9DBF-CB511A9C606B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998722ED-C4DC-C24C-A17B-B9CA36751549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757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D82380DF-4088-5449-BBFC-0B57E0B8F475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2FB8D235-9189-C14B-8111-0D705B9AA121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526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cxnSp>
        <p:nvCxnSpPr>
          <p:cNvPr id="11" name="直接连接符 22">
            <a:extLst>
              <a:ext uri="{FF2B5EF4-FFF2-40B4-BE49-F238E27FC236}">
                <a16:creationId xmlns:a16="http://schemas.microsoft.com/office/drawing/2014/main" id="{E3D0AD59-338B-5041-BA54-3D9BB0E399D6}"/>
              </a:ext>
            </a:extLst>
          </p:cNvPr>
          <p:cNvCxnSpPr/>
          <p:nvPr userDrawn="1"/>
        </p:nvCxnSpPr>
        <p:spPr>
          <a:xfrm flipH="1">
            <a:off x="323600" y="763880"/>
            <a:ext cx="11544801" cy="0"/>
          </a:xfrm>
          <a:prstGeom prst="line">
            <a:avLst/>
          </a:prstGeom>
          <a:ln w="95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2197ADE-85E8-B341-8233-C315893A0BCC}"/>
              </a:ext>
            </a:extLst>
          </p:cNvPr>
          <p:cNvGrpSpPr/>
          <p:nvPr userDrawn="1"/>
        </p:nvGrpSpPr>
        <p:grpSpPr>
          <a:xfrm>
            <a:off x="0" y="420997"/>
            <a:ext cx="224590" cy="220464"/>
            <a:chOff x="0" y="262878"/>
            <a:chExt cx="224590" cy="50626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3756651-9738-8349-95DA-B0B282B3FAEA}"/>
                </a:ext>
              </a:extLst>
            </p:cNvPr>
            <p:cNvSpPr/>
            <p:nvPr/>
          </p:nvSpPr>
          <p:spPr>
            <a:xfrm>
              <a:off x="0" y="262878"/>
              <a:ext cx="224590" cy="506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EF63353-41E7-0E43-AFC0-B2282740E9FE}"/>
                </a:ext>
              </a:extLst>
            </p:cNvPr>
            <p:cNvSpPr/>
            <p:nvPr/>
          </p:nvSpPr>
          <p:spPr>
            <a:xfrm>
              <a:off x="142500" y="262878"/>
              <a:ext cx="82090" cy="506266"/>
            </a:xfrm>
            <a:prstGeom prst="rect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27893006-C6C0-BC4A-8CFB-289F585A277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242" y="283220"/>
            <a:ext cx="1225447" cy="35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3" r:id="rId3"/>
    <p:sldLayoutId id="2147483678" r:id="rId4"/>
    <p:sldLayoutId id="2147483679" r:id="rId5"/>
    <p:sldLayoutId id="2147483680" r:id="rId6"/>
    <p:sldLayoutId id="2147483677" r:id="rId7"/>
    <p:sldLayoutId id="2147483702" r:id="rId8"/>
    <p:sldLayoutId id="2147483703" r:id="rId9"/>
    <p:sldLayoutId id="2147483704" r:id="rId10"/>
    <p:sldLayoutId id="2147483681" r:id="rId11"/>
    <p:sldLayoutId id="2147483693" r:id="rId12"/>
    <p:sldLayoutId id="2147483706" r:id="rId13"/>
    <p:sldLayoutId id="2147483710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cxnSp>
        <p:nvCxnSpPr>
          <p:cNvPr id="11" name="直接连接符 22">
            <a:extLst>
              <a:ext uri="{FF2B5EF4-FFF2-40B4-BE49-F238E27FC236}">
                <a16:creationId xmlns:a16="http://schemas.microsoft.com/office/drawing/2014/main" id="{E3D0AD59-338B-5041-BA54-3D9BB0E399D6}"/>
              </a:ext>
            </a:extLst>
          </p:cNvPr>
          <p:cNvCxnSpPr/>
          <p:nvPr userDrawn="1"/>
        </p:nvCxnSpPr>
        <p:spPr>
          <a:xfrm flipH="1">
            <a:off x="323600" y="763880"/>
            <a:ext cx="11544801" cy="0"/>
          </a:xfrm>
          <a:prstGeom prst="line">
            <a:avLst/>
          </a:prstGeom>
          <a:ln w="95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2197ADE-85E8-B341-8233-C315893A0BCC}"/>
              </a:ext>
            </a:extLst>
          </p:cNvPr>
          <p:cNvGrpSpPr/>
          <p:nvPr userDrawn="1"/>
        </p:nvGrpSpPr>
        <p:grpSpPr>
          <a:xfrm>
            <a:off x="0" y="420997"/>
            <a:ext cx="224590" cy="220464"/>
            <a:chOff x="0" y="262878"/>
            <a:chExt cx="224590" cy="50626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3756651-9738-8349-95DA-B0B282B3FAEA}"/>
                </a:ext>
              </a:extLst>
            </p:cNvPr>
            <p:cNvSpPr/>
            <p:nvPr/>
          </p:nvSpPr>
          <p:spPr>
            <a:xfrm>
              <a:off x="0" y="262878"/>
              <a:ext cx="224590" cy="506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EF63353-41E7-0E43-AFC0-B2282740E9FE}"/>
                </a:ext>
              </a:extLst>
            </p:cNvPr>
            <p:cNvSpPr/>
            <p:nvPr/>
          </p:nvSpPr>
          <p:spPr>
            <a:xfrm>
              <a:off x="142500" y="262878"/>
              <a:ext cx="82090" cy="506266"/>
            </a:xfrm>
            <a:prstGeom prst="rect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27893006-C6C0-BC4A-8CFB-289F585A277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242" y="283220"/>
            <a:ext cx="1225447" cy="35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41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rojects/pentaho/files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6EC87-9B0D-CD4B-997D-0A66FE90B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可视化</a:t>
            </a:r>
            <a:r>
              <a:rPr kumimoji="1" lang="en-US" altLang="zh-CN"/>
              <a:t>ETL</a:t>
            </a:r>
            <a:r>
              <a:rPr kumimoji="1" lang="zh-CN" altLang="en-US"/>
              <a:t>平台</a:t>
            </a:r>
            <a:r>
              <a:rPr kumimoji="1" lang="en-US" altLang="zh-CN"/>
              <a:t>—Kettle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3974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windows</a:t>
            </a:r>
            <a:r>
              <a:rPr kumimoji="1" lang="zh-CN" altLang="en-US"/>
              <a:t>安装</a:t>
            </a:r>
            <a:r>
              <a:rPr kumimoji="1" lang="en-US" altLang="zh-CN"/>
              <a:t>Kettle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404040"/>
              </a:buClr>
              <a:buSzPct val="85000"/>
            </a:pPr>
            <a:r>
              <a:rPr lang="zh-CN" altLang="en-US"/>
              <a:t>安装</a:t>
            </a:r>
            <a:r>
              <a:rPr lang="en-US" altLang="zh-CN"/>
              <a:t>jdk</a:t>
            </a:r>
            <a:endParaRPr lang="zh-CN" altLang="zh-CN" dirty="0"/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53F4CE1-8CC5-4E67-B462-2E7DBB906F77}"/>
              </a:ext>
            </a:extLst>
          </p:cNvPr>
          <p:cNvSpPr txBox="1"/>
          <p:nvPr/>
        </p:nvSpPr>
        <p:spPr>
          <a:xfrm>
            <a:off x="844952" y="1884918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1. </a:t>
            </a:r>
            <a:r>
              <a:rPr lang="zh-CN" altLang="en-US"/>
              <a:t>找到资料</a:t>
            </a:r>
            <a:r>
              <a:rPr lang="en-US" altLang="zh-CN"/>
              <a:t>/</a:t>
            </a:r>
            <a:r>
              <a:rPr lang="zh-CN" altLang="en-US"/>
              <a:t>安装包中的</a:t>
            </a:r>
            <a:r>
              <a:rPr lang="en-US" altLang="zh-CN"/>
              <a:t>jdk</a:t>
            </a:r>
            <a:r>
              <a:rPr lang="zh-CN" altLang="en-US"/>
              <a:t>软件安装包，双击打开。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2EAFCB65-D13F-4104-BCE4-FF244A190E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84455" y="2575610"/>
            <a:ext cx="857121" cy="794023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409E9B13-E5BC-4B07-AF1C-4FDB43A39018}"/>
              </a:ext>
            </a:extLst>
          </p:cNvPr>
          <p:cNvSpPr txBox="1"/>
          <p:nvPr/>
        </p:nvSpPr>
        <p:spPr>
          <a:xfrm>
            <a:off x="844952" y="3607035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2.</a:t>
            </a:r>
            <a:r>
              <a:rPr lang="zh-CN" altLang="zh-CN"/>
              <a:t>点击 「下一步」按钮</a:t>
            </a:r>
            <a:endParaRPr lang="zh-CN" altLang="en-US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42B1057F-829D-4902-84DB-EC605060F42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69386" y="4306975"/>
            <a:ext cx="344868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6" name="图片 191">
            <a:extLst>
              <a:ext uri="{FF2B5EF4-FFF2-40B4-BE49-F238E27FC236}">
                <a16:creationId xmlns:a16="http://schemas.microsoft.com/office/drawing/2014/main" id="{6FEB21FC-6747-4CCB-8AEA-CA89AB9D7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3588" cy="97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图片 192">
            <a:extLst>
              <a:ext uri="{FF2B5EF4-FFF2-40B4-BE49-F238E27FC236}">
                <a16:creationId xmlns:a16="http://schemas.microsoft.com/office/drawing/2014/main" id="{24D2C841-DCCD-4617-A50D-5392BD89E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51225" cy="186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图片 1">
            <a:extLst>
              <a:ext uri="{FF2B5EF4-FFF2-40B4-BE49-F238E27FC236}">
                <a16:creationId xmlns:a16="http://schemas.microsoft.com/office/drawing/2014/main" id="{A7A816D2-B7A2-4B1A-A0C7-A0CB93B77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9663" cy="278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图片 2">
            <a:extLst>
              <a:ext uri="{FF2B5EF4-FFF2-40B4-BE49-F238E27FC236}">
                <a16:creationId xmlns:a16="http://schemas.microsoft.com/office/drawing/2014/main" id="{35B8C500-AFD2-4032-BB2B-323A59C52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1725" cy="277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图片 4">
            <a:extLst>
              <a:ext uri="{FF2B5EF4-FFF2-40B4-BE49-F238E27FC236}">
                <a16:creationId xmlns:a16="http://schemas.microsoft.com/office/drawing/2014/main" id="{2A04F8F8-4A53-482E-B453-0663C9A77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89350" cy="200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图片 5">
            <a:extLst>
              <a:ext uri="{FF2B5EF4-FFF2-40B4-BE49-F238E27FC236}">
                <a16:creationId xmlns:a16="http://schemas.microsoft.com/office/drawing/2014/main" id="{DCA64ACE-3A19-49C2-96C2-348622D8F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33788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图片 6">
            <a:extLst>
              <a:ext uri="{FF2B5EF4-FFF2-40B4-BE49-F238E27FC236}">
                <a16:creationId xmlns:a16="http://schemas.microsoft.com/office/drawing/2014/main" id="{40D3FD7D-3729-407C-BBF4-8E1D386D8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25850" cy="183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图片 7">
            <a:extLst>
              <a:ext uri="{FF2B5EF4-FFF2-40B4-BE49-F238E27FC236}">
                <a16:creationId xmlns:a16="http://schemas.microsoft.com/office/drawing/2014/main" id="{495DEDD3-E225-4C6D-B37D-A49D14E2D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340100" cy="254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32149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表输入组件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三、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数据流图中的组件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1696645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2. </a:t>
            </a:r>
            <a:r>
              <a:rPr lang="zh-CN" altLang="zh-CN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配置表输</a:t>
            </a:r>
            <a:r>
              <a:rPr lang="zh-CN" altLang="en-US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出</a:t>
            </a:r>
            <a:r>
              <a:rPr lang="zh-CN" altLang="zh-CN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组件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05DBF0-92B6-4AF5-8964-A3128AAAC4B7}"/>
              </a:ext>
            </a:extLst>
          </p:cNvPr>
          <p:cNvSpPr txBox="1"/>
          <p:nvPr/>
        </p:nvSpPr>
        <p:spPr>
          <a:xfrm>
            <a:off x="1167897" y="2028614"/>
            <a:ext cx="8093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）</a:t>
            </a:r>
            <a:r>
              <a:rPr lang="zh-CN" altLang="en-US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双击表输出组件，在目标表输入</a:t>
            </a:r>
            <a:r>
              <a:rPr lang="en-US" altLang="zh-CN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t_user1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DD4250-584C-4CA4-946C-46CAF4EF6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887" y="2307995"/>
            <a:ext cx="6153863" cy="445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7210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表输入组件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三、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数据流图中的组件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1696645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2. </a:t>
            </a:r>
            <a:r>
              <a:rPr lang="zh-CN" altLang="zh-CN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配置表输</a:t>
            </a:r>
            <a:r>
              <a:rPr lang="zh-CN" altLang="en-US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出</a:t>
            </a:r>
            <a:r>
              <a:rPr lang="zh-CN" altLang="zh-CN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组件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05DBF0-92B6-4AF5-8964-A3128AAAC4B7}"/>
              </a:ext>
            </a:extLst>
          </p:cNvPr>
          <p:cNvSpPr txBox="1"/>
          <p:nvPr/>
        </p:nvSpPr>
        <p:spPr>
          <a:xfrm>
            <a:off x="1167897" y="2028614"/>
            <a:ext cx="8093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）点击</a:t>
            </a:r>
            <a:r>
              <a:rPr lang="en-US" altLang="zh-CN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[SQL]</a:t>
            </a:r>
            <a:r>
              <a:rPr lang="zh-CN" altLang="en-US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按钮，让</a:t>
            </a:r>
            <a:r>
              <a:rPr lang="en-US" altLang="zh-CN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en-US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中自动创建表结构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361715-D3A2-450C-9A7F-C60959FC8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340" y="2397946"/>
            <a:ext cx="6221418" cy="450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6102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表输入组件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三、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数据流图中的组件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1569882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2. 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配置表输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出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组件。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05DBF0-92B6-4AF5-8964-A3128AAAC4B7}"/>
              </a:ext>
            </a:extLst>
          </p:cNvPr>
          <p:cNvSpPr txBox="1"/>
          <p:nvPr/>
        </p:nvSpPr>
        <p:spPr>
          <a:xfrm>
            <a:off x="1113576" y="2028614"/>
            <a:ext cx="8093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）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可以看到，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自动为我们生成了创建表的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SQL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语句。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279B133-AE5F-4F2B-AD15-201F28A33D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3576" y="2954588"/>
            <a:ext cx="4748530" cy="2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2BAB419-EE69-4022-A0A3-5ECAFA7BD14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98520" y="2834104"/>
            <a:ext cx="4770755" cy="29127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617173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表输入组件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三、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数据流图中的组件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1569882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2. 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配置表输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出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组件。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05DBF0-92B6-4AF5-8964-A3128AAAC4B7}"/>
              </a:ext>
            </a:extLst>
          </p:cNvPr>
          <p:cNvSpPr txBox="1"/>
          <p:nvPr/>
        </p:nvSpPr>
        <p:spPr>
          <a:xfrm>
            <a:off x="1113576" y="2028614"/>
            <a:ext cx="8093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）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我们可以到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DataGrip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中看到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t_user1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已经创建，但表中没有任何数据。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77A4791-71D0-49C2-8AB1-44FC6A45A9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43534" y="2796188"/>
            <a:ext cx="5612765" cy="2352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23609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表输入组件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三、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数据流图中的组件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1569882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2. 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配置表输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出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组件。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05DBF0-92B6-4AF5-8964-A3128AAAC4B7}"/>
              </a:ext>
            </a:extLst>
          </p:cNvPr>
          <p:cNvSpPr txBox="1"/>
          <p:nvPr/>
        </p:nvSpPr>
        <p:spPr>
          <a:xfrm>
            <a:off x="1113576" y="2028614"/>
            <a:ext cx="8093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）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点击「确定」按钮保存。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FAC60A1-864D-410A-9123-888C4B3790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04274" y="2559019"/>
            <a:ext cx="5617210" cy="4057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545529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表输入组件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三、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数据流图中的组件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1569882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2. 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配置表输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出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组件。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05DBF0-92B6-4AF5-8964-A3128AAAC4B7}"/>
              </a:ext>
            </a:extLst>
          </p:cNvPr>
          <p:cNvSpPr txBox="1"/>
          <p:nvPr/>
        </p:nvSpPr>
        <p:spPr>
          <a:xfrm>
            <a:off x="1113576" y="2028614"/>
            <a:ext cx="8093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5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）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点击「确定」按钮保存。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FAC60A1-864D-410A-9123-888C4B3790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04274" y="2559019"/>
            <a:ext cx="5617210" cy="4057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603490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表输入组件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四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保存并启动执行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1569882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、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点击保存按钮保存该转换。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52795B3-7A92-4354-B918-75607ADE45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49655" y="2135604"/>
            <a:ext cx="5690235" cy="36112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620641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表输入组件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四、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保存并启动执行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1569882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、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点击播放按钮执行，如果看到每个组件上都打上了绿色的对号，说明转换已经执行成功。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769B6E4-380B-46F1-B727-C6147DC4DB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69220" y="2268656"/>
            <a:ext cx="5688965" cy="33889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5878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表输入组件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四、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保存并启动执行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1569882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、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再打开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DataGrip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，刷新下表格，可以看到数据已经加载到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t_user1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中来了</a:t>
            </a: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3CBE198-5152-4673-B659-DE945DEBE1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49208" y="2369162"/>
            <a:ext cx="5692775" cy="126428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593314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插入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/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更新组件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一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组件介绍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1569882"/>
            <a:ext cx="106710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插入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/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更新组件能够将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抽取的数据，与某个表的数据进行对比，如果数据存在就更新，不存在就插入。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D81350B-41B3-4291-8F89-5A1DC9FFA9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16379" y="2646908"/>
            <a:ext cx="1054735" cy="109410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12070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windows</a:t>
            </a:r>
            <a:r>
              <a:rPr kumimoji="1" lang="zh-CN" altLang="en-US"/>
              <a:t>安装</a:t>
            </a:r>
            <a:r>
              <a:rPr kumimoji="1" lang="en-US" altLang="zh-CN"/>
              <a:t>Kettle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404040"/>
              </a:buClr>
              <a:buSzPct val="85000"/>
            </a:pPr>
            <a:r>
              <a:rPr lang="zh-CN" altLang="en-US"/>
              <a:t>安装</a:t>
            </a:r>
            <a:r>
              <a:rPr lang="en-US" altLang="zh-CN"/>
              <a:t>jdk</a:t>
            </a:r>
            <a:endParaRPr lang="zh-CN" altLang="zh-CN" dirty="0"/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53F4CE1-8CC5-4E67-B462-2E7DBB906F77}"/>
              </a:ext>
            </a:extLst>
          </p:cNvPr>
          <p:cNvSpPr txBox="1"/>
          <p:nvPr/>
        </p:nvSpPr>
        <p:spPr>
          <a:xfrm>
            <a:off x="924391" y="1519858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3. </a:t>
            </a:r>
            <a:r>
              <a:rPr lang="zh-CN" altLang="zh-CN"/>
              <a:t>将路径修改为 </a:t>
            </a:r>
            <a:r>
              <a:rPr lang="en-US" altLang="zh-CN"/>
              <a:t>c:\opt\jdk1.8.0_241</a:t>
            </a:r>
            <a:r>
              <a:rPr lang="zh-CN" altLang="zh-CN"/>
              <a:t>，点击「确定」按钮</a:t>
            </a:r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09E9B13-E5BC-4B07-AF1C-4FDB43A39018}"/>
              </a:ext>
            </a:extLst>
          </p:cNvPr>
          <p:cNvSpPr txBox="1"/>
          <p:nvPr/>
        </p:nvSpPr>
        <p:spPr>
          <a:xfrm>
            <a:off x="1003830" y="3936843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4. </a:t>
            </a:r>
            <a:r>
              <a:rPr lang="zh-CN" altLang="en-US"/>
              <a:t>点击「下一步」，等待进度条完成。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ABAEF0A-3BAB-42A4-B3FB-0FBEE13069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22179" y="937691"/>
            <a:ext cx="3441494" cy="2647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F645BDD-E88C-4791-8801-66864685BC7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22179" y="3648070"/>
            <a:ext cx="3642995" cy="27762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473935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插入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/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更新组件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二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需求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1569882"/>
            <a:ext cx="10671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修改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 t_user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中的张三这一行数据，修改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age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为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22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6516608-CB51-47AA-9906-790EA1E2AA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44952" y="2113600"/>
            <a:ext cx="5687695" cy="13747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50B0A3E-69C6-408C-A73A-CFD61CFAC689}"/>
              </a:ext>
            </a:extLst>
          </p:cNvPr>
          <p:cNvSpPr txBox="1"/>
          <p:nvPr/>
        </p:nvSpPr>
        <p:spPr>
          <a:xfrm>
            <a:off x="844951" y="3853180"/>
            <a:ext cx="8217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同时，我们想要使用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将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 t_user1 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中的张三这一行数据的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age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也修改为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22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19EC2A2-B65F-414B-AE01-277C04C0694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44951" y="4416263"/>
            <a:ext cx="5693410" cy="174371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0350422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插入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/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更新组件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三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测试之前开发的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t_user_to_t_user1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转换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1569882"/>
            <a:ext cx="10671056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我们是否能够使用 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t_user_to_t_user1.ktr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转换来进行数据的同步呢？</a:t>
            </a: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直接执行转换，我们发现，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又将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t_user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表中的数据新增到了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t_user1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表中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390A253-1065-4375-9148-5FFFA3D210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24391" y="2800988"/>
            <a:ext cx="5687060" cy="229743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4A7B5D0-81B1-430D-A8C0-19F7B4965A4D}"/>
              </a:ext>
            </a:extLst>
          </p:cNvPr>
          <p:cNvSpPr txBox="1"/>
          <p:nvPr/>
        </p:nvSpPr>
        <p:spPr>
          <a:xfrm>
            <a:off x="924391" y="5480577"/>
            <a:ext cx="9317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说明，表输入组件根本无法同步数据，只是将抽取到的数据，装载到指定的表中。</a:t>
            </a:r>
          </a:p>
        </p:txBody>
      </p:sp>
    </p:spTree>
    <p:extLst>
      <p:ext uri="{BB962C8B-B14F-4D97-AF65-F5344CB8AC3E}">
        <p14:creationId xmlns:p14="http://schemas.microsoft.com/office/powerpoint/2010/main" val="11808474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插入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/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更新组件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四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恢复数据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1569882"/>
            <a:ext cx="10671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1.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清空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t_user1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中的数据</a:t>
            </a: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9E9E312-988E-44A7-A7AA-BB0F48D57B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24391" y="2153388"/>
            <a:ext cx="4944110" cy="452501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90750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插入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/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更新组件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四、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恢复数据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1569882"/>
            <a:ext cx="10671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.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点击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OK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执行清空</a:t>
            </a: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EF8EC16-AA38-4ADC-B608-CB77826919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57063" y="2153388"/>
            <a:ext cx="3286125" cy="25908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0522344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插入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/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更新组件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四、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恢复数据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1569882"/>
            <a:ext cx="10671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.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点击刷新按钮，发现数据已经清空</a:t>
            </a: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46F4680-FAA3-44A8-9A19-19F920B244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53820" y="2332355"/>
            <a:ext cx="5026660" cy="219329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1800516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插入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/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更新组件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四、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恢复数据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1569882"/>
            <a:ext cx="106710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4.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重新运行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t_user_to_t_user1.ktr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转换</a:t>
            </a:r>
            <a:endParaRPr lang="en-US" altLang="zh-CN" sz="1800">
              <a:effectLst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5.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并将张三对应的年龄恢复为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20</a:t>
            </a: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724BD07-2C99-4802-B782-553469EF62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68095" y="2606073"/>
            <a:ext cx="5112385" cy="16281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9082639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插入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/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更新组件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五、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构建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1569882"/>
            <a:ext cx="10671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效果图：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E42ADE1-120A-4186-B1FC-ADCF3BAC56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45570" y="2194408"/>
            <a:ext cx="3916435" cy="232133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696176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插入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/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更新组件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五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构建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1569882"/>
            <a:ext cx="10671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开发步骤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77DBD0E-B6CC-465D-A9BD-47D10236980D}"/>
              </a:ext>
            </a:extLst>
          </p:cNvPr>
          <p:cNvSpPr txBox="1"/>
          <p:nvPr/>
        </p:nvSpPr>
        <p:spPr>
          <a:xfrm>
            <a:off x="1104523" y="1956069"/>
            <a:ext cx="6409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1.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拖入一个表输入组件，用于读取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t_user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表中的数据</a:t>
            </a:r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FD57AE3-E64F-4DA2-8D13-058E8AE6A2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43706" y="2451199"/>
            <a:ext cx="5531485" cy="3295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630781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插入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/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更新组件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五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构建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1569882"/>
            <a:ext cx="10671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开发步骤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77DBD0E-B6CC-465D-A9BD-47D10236980D}"/>
              </a:ext>
            </a:extLst>
          </p:cNvPr>
          <p:cNvSpPr txBox="1"/>
          <p:nvPr/>
        </p:nvSpPr>
        <p:spPr>
          <a:xfrm>
            <a:off x="1104523" y="1956069"/>
            <a:ext cx="6409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2.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从 输出中拖入 「插入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/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更新」组件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2AA783B-59D6-4602-93B8-AF15C6C12F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79720" y="2551069"/>
            <a:ext cx="5504180" cy="32791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758565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插入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/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更新组件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五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构建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1569882"/>
            <a:ext cx="10671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开发步骤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77DBD0E-B6CC-465D-A9BD-47D10236980D}"/>
              </a:ext>
            </a:extLst>
          </p:cNvPr>
          <p:cNvSpPr txBox="1"/>
          <p:nvPr/>
        </p:nvSpPr>
        <p:spPr>
          <a:xfrm>
            <a:off x="1104523" y="1956069"/>
            <a:ext cx="6409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.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将两个组件连接起来。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9577990-286B-44FD-98E3-523FF6EAD1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04523" y="2514519"/>
            <a:ext cx="4891436" cy="23227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1247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windows</a:t>
            </a:r>
            <a:r>
              <a:rPr kumimoji="1" lang="zh-CN" altLang="en-US"/>
              <a:t>安装</a:t>
            </a:r>
            <a:r>
              <a:rPr kumimoji="1" lang="en-US" altLang="zh-CN"/>
              <a:t>Kettle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404040"/>
              </a:buClr>
              <a:buSzPct val="85000"/>
            </a:pPr>
            <a:r>
              <a:rPr lang="zh-CN" altLang="en-US"/>
              <a:t>安装</a:t>
            </a:r>
            <a:r>
              <a:rPr lang="en-US" altLang="zh-CN"/>
              <a:t>jdk</a:t>
            </a:r>
            <a:endParaRPr lang="zh-CN" altLang="zh-CN" dirty="0"/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EC355D2-7410-4145-9414-CD304D3B5558}"/>
              </a:ext>
            </a:extLst>
          </p:cNvPr>
          <p:cNvSpPr txBox="1"/>
          <p:nvPr/>
        </p:nvSpPr>
        <p:spPr>
          <a:xfrm>
            <a:off x="613488" y="2133697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spcBef>
                <a:spcPts val="900"/>
              </a:spcBef>
              <a:spcAft>
                <a:spcPts val="900"/>
              </a:spcAft>
            </a:pPr>
            <a:r>
              <a:rPr lang="en-US" alt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5. </a:t>
            </a:r>
            <a:r>
              <a: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在新弹出的窗口中，点击「更改」按钮，将</a:t>
            </a:r>
            <a:r>
              <a:rPr lang="en-US" alt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JRE</a:t>
            </a:r>
            <a:r>
              <a: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的安装路径修改为</a:t>
            </a:r>
            <a:r>
              <a:rPr lang="en-US" alt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c:/opt/jre1.8.0_241</a:t>
            </a:r>
            <a:r>
              <a: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FAB8625-E84F-4B28-AA6A-3BF02511C7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292470" y="1298283"/>
            <a:ext cx="3690620" cy="200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AD62A1B-3E91-4ED6-BB2B-148E3BC6F2C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218725" y="3659910"/>
            <a:ext cx="3856712" cy="24143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42024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插入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/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更新组件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六、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数据流图中的组件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配置表输入组件</a:t>
            </a:r>
          </a:p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1569882"/>
            <a:ext cx="10671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开发步骤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77DBD0E-B6CC-465D-A9BD-47D10236980D}"/>
              </a:ext>
            </a:extLst>
          </p:cNvPr>
          <p:cNvSpPr txBox="1"/>
          <p:nvPr/>
        </p:nvSpPr>
        <p:spPr>
          <a:xfrm>
            <a:off x="1104523" y="1972925"/>
            <a:ext cx="6409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1.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双击表输入组件，点击获取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SQL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查询语句，选择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t_user1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表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ED53B80-A8EC-4DF2-8B71-C221801913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97962" y="2591065"/>
            <a:ext cx="5413375" cy="32467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619413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插入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/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更新组件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六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数据流图中的组件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配置表输入组件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1569882"/>
            <a:ext cx="10671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开发步骤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77DBD0E-B6CC-465D-A9BD-47D10236980D}"/>
              </a:ext>
            </a:extLst>
          </p:cNvPr>
          <p:cNvSpPr txBox="1"/>
          <p:nvPr/>
        </p:nvSpPr>
        <p:spPr>
          <a:xfrm>
            <a:off x="1104523" y="1972925"/>
            <a:ext cx="6409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2.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点击 预览按钮，查看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是否能够从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中读取数据。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6C3F228-E9BA-48FF-8817-29F0FA7EDE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24391" y="2800988"/>
            <a:ext cx="5024755" cy="301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91226A3-79D2-4060-AECA-A1FEF03AFA5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66413" y="2909476"/>
            <a:ext cx="5080635" cy="25057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438735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插入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/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更新组件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588559" y="1019906"/>
            <a:ext cx="1073601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六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数据流图中的组件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zh-CN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配置插入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/</a:t>
            </a:r>
            <a:r>
              <a:rPr lang="zh-CN" altLang="zh-CN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更新组件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1432926"/>
            <a:ext cx="10671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开发步骤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77DBD0E-B6CC-465D-A9BD-47D10236980D}"/>
              </a:ext>
            </a:extLst>
          </p:cNvPr>
          <p:cNvSpPr txBox="1"/>
          <p:nvPr/>
        </p:nvSpPr>
        <p:spPr>
          <a:xfrm>
            <a:off x="1003830" y="1724709"/>
            <a:ext cx="6409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.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双击 </a:t>
            </a:r>
            <a:r>
              <a:rPr lang="zh-CN" altLang="en-US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插入</a:t>
            </a:r>
            <a:r>
              <a:rPr lang="en-US" altLang="zh-CN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更新 组件，点击浏览按钮，找到</a:t>
            </a:r>
            <a:r>
              <a:rPr lang="en-US" altLang="zh-CN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t_user1</a:t>
            </a:r>
            <a:r>
              <a:rPr lang="zh-CN" altLang="en-US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表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5F78CD-A445-462D-AAD8-A1136D173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539" y="2094041"/>
            <a:ext cx="4917107" cy="449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14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插入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/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更新组件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588559" y="1019906"/>
            <a:ext cx="1073601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六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数据流图中的组件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-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配置插入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/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更新组件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1432926"/>
            <a:ext cx="10671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开发步骤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77DBD0E-B6CC-465D-A9BD-47D10236980D}"/>
              </a:ext>
            </a:extLst>
          </p:cNvPr>
          <p:cNvSpPr txBox="1"/>
          <p:nvPr/>
        </p:nvSpPr>
        <p:spPr>
          <a:xfrm>
            <a:off x="1003829" y="1724710"/>
            <a:ext cx="9713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2.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添加用来查询的关键字，设置表字段为：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id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，比较符为：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=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，流里的字段为：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id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08E12B-D0BE-4FE2-B8C0-E57058C43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653" y="2251012"/>
            <a:ext cx="4879732" cy="439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3164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插入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/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更新组件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588559" y="1019906"/>
            <a:ext cx="1073601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六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数据流图中的组件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-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配置插入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/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更新组件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1432926"/>
            <a:ext cx="10671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开发步骤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77DBD0E-B6CC-465D-A9BD-47D10236980D}"/>
              </a:ext>
            </a:extLst>
          </p:cNvPr>
          <p:cNvSpPr txBox="1"/>
          <p:nvPr/>
        </p:nvSpPr>
        <p:spPr>
          <a:xfrm>
            <a:off x="1003829" y="1724710"/>
            <a:ext cx="9713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.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点击「获取和更新字段」，这样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将会自动更新、或插入所有的字段。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70A0584-3D9C-44B1-A1DA-D695CD913D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65014" y="2366050"/>
            <a:ext cx="5359651" cy="4157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272333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插入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/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更新组件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588559" y="1019906"/>
            <a:ext cx="1073601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七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数据流图中的组件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-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保存并启动执行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转换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1432926"/>
            <a:ext cx="10671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开发步骤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14480B3-251C-4680-8565-B216411733A0}"/>
              </a:ext>
            </a:extLst>
          </p:cNvPr>
          <p:cNvSpPr txBox="1"/>
          <p:nvPr/>
        </p:nvSpPr>
        <p:spPr>
          <a:xfrm>
            <a:off x="1140737" y="1863813"/>
            <a:ext cx="6391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1.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保存并启动该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转换。</a:t>
            </a:r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C5CD21B-DDF0-4BC4-9E0A-0E44DFF8A7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95556" y="2383918"/>
            <a:ext cx="5688965" cy="33889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322318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插入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/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更新组件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588559" y="1019906"/>
            <a:ext cx="1073601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七、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数据流图中的组件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-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保存并启动执行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转换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1432926"/>
            <a:ext cx="10671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开发步骤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14480B3-251C-4680-8565-B216411733A0}"/>
              </a:ext>
            </a:extLst>
          </p:cNvPr>
          <p:cNvSpPr txBox="1"/>
          <p:nvPr/>
        </p:nvSpPr>
        <p:spPr>
          <a:xfrm>
            <a:off x="1140736" y="1863814"/>
            <a:ext cx="9433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2.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执行完后，打开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DataGrip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刷新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t_user1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表格，发现张三的年龄已经更新为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22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0C6D41A-FA10-47FA-85B0-F1E06C0545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58931" y="2584697"/>
            <a:ext cx="5688965" cy="178244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2758565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-switch/case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588559" y="1019906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一、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机智的体育老师——条件判断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1432926"/>
            <a:ext cx="10671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开发步骤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14480B3-251C-4680-8565-B216411733A0}"/>
              </a:ext>
            </a:extLst>
          </p:cNvPr>
          <p:cNvSpPr txBox="1"/>
          <p:nvPr/>
        </p:nvSpPr>
        <p:spPr>
          <a:xfrm>
            <a:off x="1140736" y="1863815"/>
            <a:ext cx="98592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有一天，体育老师要让班上的男女同学分别排成两队。但这个班上还有几名同学，很特殊——他们是</a:t>
            </a:r>
            <a:r>
              <a:rPr lang="zh-CN" altLang="zh-CN" sz="1800" b="1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蜘蛛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！！所以，机智的体育老师需要把他们排成三队，男同学一队，女同学一队，蜘蛛一队。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8F4F4CE-310D-4AD9-BCE6-9FABBA53D9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69443" y="2787145"/>
            <a:ext cx="5687695" cy="319913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2137186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-switch/case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588559" y="1019906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一、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机智的体育老师——条件判断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14480B3-251C-4680-8565-B216411733A0}"/>
              </a:ext>
            </a:extLst>
          </p:cNvPr>
          <p:cNvSpPr txBox="1"/>
          <p:nvPr/>
        </p:nvSpPr>
        <p:spPr>
          <a:xfrm>
            <a:off x="924391" y="1679866"/>
            <a:ext cx="98592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体育老师要做一件非常重要的事情：判断学生是男孩还是女孩、或者是蜘蛛，然后让他们各自到指定的队伍中</a:t>
            </a:r>
            <a:endParaRPr lang="en-US" altLang="zh-CN" sz="1800">
              <a:effectLst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uLnTx/>
              <a:uFillTx/>
              <a:latin typeface="Calibri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体育老师做的事情，我们同样也会在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中会经常用来。在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中，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switch/case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组件可以来做类似于体育老师要做的事情——判断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A47D74-9D80-42CA-8BE2-70A213C51F0E}"/>
              </a:ext>
            </a:extLst>
          </p:cNvPr>
          <p:cNvSpPr txBox="1"/>
          <p:nvPr/>
        </p:nvSpPr>
        <p:spPr>
          <a:xfrm>
            <a:off x="924391" y="3516141"/>
            <a:ext cx="6391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latin typeface="微软雅黑 Light" panose="020B0502040204020203" pitchFamily="34" charset="-122"/>
                <a:cs typeface="Times New Roman" panose="02020603050405020304" pitchFamily="18" charset="0"/>
              </a:rPr>
              <a:t>switch/case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提供了一种条件判断的实现。</a:t>
            </a:r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C1D421C-D2C3-424B-95D9-2374B739A0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38476" y="4119503"/>
            <a:ext cx="1078865" cy="8280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6801649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-switch/case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588559" y="1019906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二、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需求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14480B3-251C-4680-8565-B216411733A0}"/>
              </a:ext>
            </a:extLst>
          </p:cNvPr>
          <p:cNvSpPr txBox="1"/>
          <p:nvPr/>
        </p:nvSpPr>
        <p:spPr>
          <a:xfrm>
            <a:off x="924391" y="1679866"/>
            <a:ext cx="9859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从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 t_user 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表中读取所有用户数据，我们需要将性别为男的用户导出到一个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、性别为女的导出到另外一个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CFD0CCE-FE7B-43BA-B331-AF0D4117407E}"/>
              </a:ext>
            </a:extLst>
          </p:cNvPr>
          <p:cNvSpPr txBox="1"/>
          <p:nvPr/>
        </p:nvSpPr>
        <p:spPr>
          <a:xfrm>
            <a:off x="-588559" y="2715922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三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构建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8A6385F-51B8-41B0-A66C-D49225F4B82B}"/>
              </a:ext>
            </a:extLst>
          </p:cNvPr>
          <p:cNvSpPr txBox="1"/>
          <p:nvPr/>
        </p:nvSpPr>
        <p:spPr>
          <a:xfrm>
            <a:off x="924391" y="3290313"/>
            <a:ext cx="6391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效果图：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E88CAF5-9104-4E71-997F-41D41502AA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87509" y="3864704"/>
            <a:ext cx="3782431" cy="232892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14812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windows</a:t>
            </a:r>
            <a:r>
              <a:rPr kumimoji="1" lang="zh-CN" altLang="en-US"/>
              <a:t>安装</a:t>
            </a:r>
            <a:r>
              <a:rPr kumimoji="1" lang="en-US" altLang="zh-CN"/>
              <a:t>Kettle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404040"/>
              </a:buClr>
              <a:buSzPct val="85000"/>
            </a:pPr>
            <a:r>
              <a:rPr lang="zh-CN" altLang="en-US"/>
              <a:t>安装</a:t>
            </a:r>
            <a:r>
              <a:rPr lang="en-US" altLang="zh-CN"/>
              <a:t>jdk</a:t>
            </a:r>
            <a:endParaRPr lang="zh-CN" altLang="zh-CN" dirty="0"/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EC355D2-7410-4145-9414-CD304D3B5558}"/>
              </a:ext>
            </a:extLst>
          </p:cNvPr>
          <p:cNvSpPr txBox="1"/>
          <p:nvPr/>
        </p:nvSpPr>
        <p:spPr>
          <a:xfrm>
            <a:off x="717527" y="1820264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spcBef>
                <a:spcPts val="900"/>
              </a:spcBef>
              <a:spcAft>
                <a:spcPts val="900"/>
              </a:spcAft>
            </a:pPr>
            <a:r>
              <a: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注：碰到以下错误可以忽略（是因为机器名中包含了一些</a:t>
            </a:r>
            <a:r>
              <a:rPr lang="en-US" alt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JDK</a:t>
            </a:r>
            <a:r>
              <a: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不识别的支付）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4D2E386-0797-41DB-8135-F7E8523887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64761" y="3100205"/>
            <a:ext cx="3982896" cy="22835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158360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-switch/case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588559" y="1019906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四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、开发步骤</a:t>
            </a:r>
            <a:endParaRPr lang="zh-CN" altLang="zh-CN" sz="1800" b="1">
              <a:effectLst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3810F9C-B50A-4EB6-89E2-C99C57444DA3}"/>
              </a:ext>
            </a:extLst>
          </p:cNvPr>
          <p:cNvSpPr txBox="1"/>
          <p:nvPr/>
        </p:nvSpPr>
        <p:spPr>
          <a:xfrm>
            <a:off x="1003830" y="1657033"/>
            <a:ext cx="6391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1.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将表输入组件拖拽到中间的空白区域。</a:t>
            </a:r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8F27959-2BCE-402E-8D40-40D7C951B5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55220" y="2294160"/>
            <a:ext cx="5688965" cy="33889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470838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-switch/case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588559" y="1019906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四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、开发步骤</a:t>
            </a:r>
            <a:endParaRPr lang="zh-CN" altLang="zh-CN" sz="1800" b="1">
              <a:effectLst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3810F9C-B50A-4EB6-89E2-C99C57444DA3}"/>
              </a:ext>
            </a:extLst>
          </p:cNvPr>
          <p:cNvSpPr txBox="1"/>
          <p:nvPr/>
        </p:nvSpPr>
        <p:spPr>
          <a:xfrm>
            <a:off x="1003830" y="1657033"/>
            <a:ext cx="6391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2.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从流程文件夹中将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Switch/case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组件拖拽到中间的空白区域。</a:t>
            </a:r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336EDA1-28BF-4D79-A26A-1949C6FED0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55664" y="2174118"/>
            <a:ext cx="5688965" cy="33889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023785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-switch/case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588559" y="1019906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四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、开发步骤</a:t>
            </a:r>
            <a:endParaRPr lang="zh-CN" altLang="zh-CN" sz="1800" b="1">
              <a:effectLst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3810F9C-B50A-4EB6-89E2-C99C57444DA3}"/>
              </a:ext>
            </a:extLst>
          </p:cNvPr>
          <p:cNvSpPr txBox="1"/>
          <p:nvPr/>
        </p:nvSpPr>
        <p:spPr>
          <a:xfrm>
            <a:off x="1003830" y="1657033"/>
            <a:ext cx="6391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2.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从流程文件夹中将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Switch/case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组件拖拽到中间的空白区域。</a:t>
            </a:r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336EDA1-28BF-4D79-A26A-1949C6FED0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55664" y="2174118"/>
            <a:ext cx="5688965" cy="33889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925208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-switch/case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588559" y="1019906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四、开发步骤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3810F9C-B50A-4EB6-89E2-C99C57444DA3}"/>
              </a:ext>
            </a:extLst>
          </p:cNvPr>
          <p:cNvSpPr txBox="1"/>
          <p:nvPr/>
        </p:nvSpPr>
        <p:spPr>
          <a:xfrm>
            <a:off x="1003830" y="1657033"/>
            <a:ext cx="6391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.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再分别拖入两个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输出组件。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40CB05-3B2F-4B73-A5D6-F9590D1899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97402" y="2218078"/>
            <a:ext cx="5688965" cy="33889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427816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-switch/case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588559" y="1019906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四、开发步骤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3810F9C-B50A-4EB6-89E2-C99C57444DA3}"/>
              </a:ext>
            </a:extLst>
          </p:cNvPr>
          <p:cNvSpPr txBox="1"/>
          <p:nvPr/>
        </p:nvSpPr>
        <p:spPr>
          <a:xfrm>
            <a:off x="1003830" y="1657033"/>
            <a:ext cx="6391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4.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将组件按照下图方式连接起来。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A7879EF-36FB-4752-B918-72D03B5337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18272" y="2303098"/>
            <a:ext cx="5693410" cy="25031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335474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-switch/case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11919" y="1054095"/>
            <a:ext cx="1073601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lang="zh-CN" altLang="en-US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五、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数据流图组件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配置表输入组件</a:t>
            </a:r>
          </a:p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endParaRPr lang="zh-CN" altLang="zh-CN" sz="1800" b="1">
              <a:effectLst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3810F9C-B50A-4EB6-89E2-C99C57444DA3}"/>
              </a:ext>
            </a:extLst>
          </p:cNvPr>
          <p:cNvSpPr txBox="1"/>
          <p:nvPr/>
        </p:nvSpPr>
        <p:spPr>
          <a:xfrm>
            <a:off x="1003830" y="1657033"/>
            <a:ext cx="6391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1.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双击表输入组件，指定从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t_user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表中抽取数据。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70B3761-1EC7-48FB-A27E-C367E941E2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59215" y="2175111"/>
            <a:ext cx="5690870" cy="3413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711424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-switch/case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11919" y="1054095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五、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数据流图组件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3810F9C-B50A-4EB6-89E2-C99C57444DA3}"/>
              </a:ext>
            </a:extLst>
          </p:cNvPr>
          <p:cNvSpPr txBox="1"/>
          <p:nvPr/>
        </p:nvSpPr>
        <p:spPr>
          <a:xfrm>
            <a:off x="1003829" y="1657034"/>
            <a:ext cx="8330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1.</a:t>
            </a:r>
            <a:r>
              <a:rPr lang="zh-CN" altLang="zh-CN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配置表输入组件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双击表输入组件，指定从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 t_user 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表中抽取数据。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70B3761-1EC7-48FB-A27E-C367E941E2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59215" y="2175111"/>
            <a:ext cx="5690870" cy="3413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374683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-switch/case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11919" y="1054095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五、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数据流图组件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3810F9C-B50A-4EB6-89E2-C99C57444DA3}"/>
              </a:ext>
            </a:extLst>
          </p:cNvPr>
          <p:cNvSpPr txBox="1"/>
          <p:nvPr/>
        </p:nvSpPr>
        <p:spPr>
          <a:xfrm>
            <a:off x="1003829" y="1657034"/>
            <a:ext cx="83302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、配置</a:t>
            </a:r>
            <a:r>
              <a:rPr lang="en-US" altLang="zh-CN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switch/case</a:t>
            </a:r>
            <a:r>
              <a:rPr lang="zh-CN" altLang="en-US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组件</a:t>
            </a:r>
            <a:endParaRPr lang="en-US" altLang="zh-CN">
              <a:solidFill>
                <a:prstClr val="black"/>
              </a:solidFill>
              <a:latin typeface="Calibri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此处要指定，按照性别来判断输出到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文件。需要设置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Switch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字段为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gender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，在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Case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值列表中将值分别改为男、女。如果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gender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是男的话，则将数据装载到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Excel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输出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-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男，如果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gender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是女的话，将数据装载到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Excel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输出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-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女。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458EA10-BC95-42FD-B266-B65C732146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6304" y="3134362"/>
            <a:ext cx="5573395" cy="35534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637768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-switch/case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11919" y="1054095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五、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数据流图组件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3810F9C-B50A-4EB6-89E2-C99C57444DA3}"/>
              </a:ext>
            </a:extLst>
          </p:cNvPr>
          <p:cNvSpPr txBox="1"/>
          <p:nvPr/>
        </p:nvSpPr>
        <p:spPr>
          <a:xfrm>
            <a:off x="1003829" y="1657034"/>
            <a:ext cx="83302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、配置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输出组件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双击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输出组件，分别指定输出到指定的文件夹中。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9B34B9D-E85F-4BEF-A97E-14BB49BF3B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44952" y="2606822"/>
            <a:ext cx="5010469" cy="3693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160CBDF-C6FC-4625-B69D-C76DCB0D485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36581" y="2560979"/>
            <a:ext cx="5205047" cy="37811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593643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-switch/case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D9309A2-229D-4694-96C4-A0D168708B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39772" y="1573324"/>
            <a:ext cx="5166511" cy="4401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E1EE05C-9591-4B89-84B8-85A063B8A44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4008" y="1454108"/>
            <a:ext cx="5390502" cy="46403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2832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windows</a:t>
            </a:r>
            <a:r>
              <a:rPr kumimoji="1" lang="zh-CN" altLang="en-US"/>
              <a:t>安装</a:t>
            </a:r>
            <a:r>
              <a:rPr kumimoji="1" lang="en-US" altLang="zh-CN"/>
              <a:t>Kettle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404040"/>
              </a:buClr>
              <a:buSzPct val="85000"/>
            </a:pPr>
            <a:r>
              <a:rPr lang="zh-CN" altLang="en-US"/>
              <a:t>安装</a:t>
            </a:r>
            <a:r>
              <a:rPr lang="en-US" altLang="zh-CN"/>
              <a:t>jdk</a:t>
            </a:r>
            <a:endParaRPr lang="zh-CN" altLang="zh-CN" dirty="0"/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EC355D2-7410-4145-9414-CD304D3B5558}"/>
              </a:ext>
            </a:extLst>
          </p:cNvPr>
          <p:cNvSpPr txBox="1"/>
          <p:nvPr/>
        </p:nvSpPr>
        <p:spPr>
          <a:xfrm>
            <a:off x="717527" y="182026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spcBef>
                <a:spcPts val="900"/>
              </a:spcBef>
              <a:spcAft>
                <a:spcPts val="900"/>
              </a:spcAft>
            </a:pPr>
            <a:r>
              <a:rPr lang="en-US" altLang="zh-CN"/>
              <a:t>6</a:t>
            </a:r>
            <a:r>
              <a:rPr lang="en-US" alt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点击「关闭」完成安装。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DEDB4C1-5B84-46DF-8BA4-9E272E1891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71250" y="2552589"/>
            <a:ext cx="3645983" cy="29431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062624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-switch/case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11919" y="1054095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六、启动执行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8DE9314-69FA-40CD-BB85-A22A06ADF1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78300" y="1608389"/>
            <a:ext cx="5688965" cy="338899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B557539-0943-4A7C-B141-626044B2242B}"/>
              </a:ext>
            </a:extLst>
          </p:cNvPr>
          <p:cNvSpPr txBox="1"/>
          <p:nvPr/>
        </p:nvSpPr>
        <p:spPr>
          <a:xfrm>
            <a:off x="924391" y="5261011"/>
            <a:ext cx="950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会自动生成两个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文件，一个文件保存了性别为男的所有用户，另一个文件保存了性别为女的所有用户。</a:t>
            </a:r>
          </a:p>
        </p:txBody>
      </p:sp>
    </p:spTree>
    <p:extLst>
      <p:ext uri="{BB962C8B-B14F-4D97-AF65-F5344CB8AC3E}">
        <p14:creationId xmlns:p14="http://schemas.microsoft.com/office/powerpoint/2010/main" val="187948551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-switch/case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11919" y="1054095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六、启动执行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2A1B49-F68E-464D-8734-740F5B5AD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64" y="1987643"/>
            <a:ext cx="8109541" cy="237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4665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-SQL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脚本组件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722882" y="2004748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一、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组件介绍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B8A16E-07D1-41E3-960C-4A36E5BF97B0}"/>
              </a:ext>
            </a:extLst>
          </p:cNvPr>
          <p:cNvSpPr txBox="1"/>
          <p:nvPr/>
        </p:nvSpPr>
        <p:spPr>
          <a:xfrm>
            <a:off x="679009" y="995242"/>
            <a:ext cx="1073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接下来，我们来讲解一个高级用法。在实际开发中，也经常容易使用得到。假设我们有一段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SQL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脚本，想要用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来执行，此时该使用哪个组件呢？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192018F-28B2-44F0-847C-4DB89262B2ED}"/>
              </a:ext>
            </a:extLst>
          </p:cNvPr>
          <p:cNvSpPr txBox="1"/>
          <p:nvPr/>
        </p:nvSpPr>
        <p:spPr>
          <a:xfrm>
            <a:off x="1256169" y="2777188"/>
            <a:ext cx="9399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执行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SQL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脚本组件，可以让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执行一段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SQL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脚本。我们可以利用它来自动执行某些操作。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3806526-97F4-4CC7-A7A8-D9B26B84D5E7}"/>
              </a:ext>
            </a:extLst>
          </p:cNvPr>
          <p:cNvSpPr txBox="1"/>
          <p:nvPr/>
        </p:nvSpPr>
        <p:spPr>
          <a:xfrm>
            <a:off x="-412631" y="3454484"/>
            <a:ext cx="6459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0"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二、</a:t>
            </a:r>
            <a:r>
              <a:rPr lang="zh-CN" altLang="zh-CN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需求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15C888D-3E02-4141-BA3C-05AF434878D3}"/>
              </a:ext>
            </a:extLst>
          </p:cNvPr>
          <p:cNvSpPr txBox="1"/>
          <p:nvPr/>
        </p:nvSpPr>
        <p:spPr>
          <a:xfrm>
            <a:off x="1129420" y="4282135"/>
            <a:ext cx="6459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使用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执行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SQL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脚本，将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 t_user1 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表中的数据清空。</a:t>
            </a:r>
          </a:p>
        </p:txBody>
      </p:sp>
    </p:spTree>
    <p:extLst>
      <p:ext uri="{BB962C8B-B14F-4D97-AF65-F5344CB8AC3E}">
        <p14:creationId xmlns:p14="http://schemas.microsoft.com/office/powerpoint/2010/main" val="3284373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-SQL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脚本组件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813416" y="1211567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3" indent="0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三、构建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Kettle</a:t>
            </a: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数据流图</a:t>
            </a:r>
            <a:endParaRPr lang="zh-CN" altLang="zh-CN" b="1">
              <a:solidFill>
                <a:prstClr val="black"/>
              </a:solidFill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199DCB7-BCEE-4F4A-BACA-A28A6279A8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34654" y="1781422"/>
            <a:ext cx="5688965" cy="33889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666105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-SQL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脚本组件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813416" y="1211567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四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数据流图组件参数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EFD6A7E-DA47-46A5-867B-147EA2257F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02577" y="1923333"/>
            <a:ext cx="5694680" cy="26308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091802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-SQL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脚本组件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813416" y="1211567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五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启动执行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E8BDF13-D078-4A49-B662-52851C5001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8720" y="1580899"/>
            <a:ext cx="5688965" cy="338899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9A7BE45-3C67-4C18-986E-F91D1E3DE2FD}"/>
              </a:ext>
            </a:extLst>
          </p:cNvPr>
          <p:cNvSpPr txBox="1"/>
          <p:nvPr/>
        </p:nvSpPr>
        <p:spPr>
          <a:xfrm>
            <a:off x="652787" y="5564512"/>
            <a:ext cx="9631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我们发现，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t_user1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中的数据已经被完全清除掉了。说明：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已经帮助我们执行了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SQL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脚本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45AB206-6A27-49B8-AB0A-738750E6E60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33917" y="2278684"/>
            <a:ext cx="5008928" cy="18762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8041036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设置转换参数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813416" y="1211567"/>
            <a:ext cx="1073601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一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需求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6FBA3FA-2748-43E1-B6DD-FBB19F536C88}"/>
              </a:ext>
            </a:extLst>
          </p:cNvPr>
          <p:cNvSpPr txBox="1"/>
          <p:nvPr/>
        </p:nvSpPr>
        <p:spPr>
          <a:xfrm>
            <a:off x="844952" y="1686936"/>
            <a:ext cx="99467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让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帮助我们删除指定省份的用户，具体删除哪个省份不确定，由执行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时指定。</a:t>
            </a:r>
          </a:p>
          <a:p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首先我们可以使用执行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SQL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脚本组件来删除某个省份的用户，类似下图：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DA0BCA9-1793-4009-A613-62A3D1CB5C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24391" y="2487155"/>
            <a:ext cx="5690870" cy="37395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687091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设置转换参数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6FBA3FA-2748-43E1-B6DD-FBB19F536C88}"/>
              </a:ext>
            </a:extLst>
          </p:cNvPr>
          <p:cNvSpPr txBox="1"/>
          <p:nvPr/>
        </p:nvSpPr>
        <p:spPr>
          <a:xfrm>
            <a:off x="844952" y="1333851"/>
            <a:ext cx="9946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>
                <a:solidFill>
                  <a:srgbClr val="000088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delete</a:t>
            </a:r>
            <a:r>
              <a:rPr lang="en-US" altLang="zh-CN" sz="180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 </a:t>
            </a:r>
            <a:r>
              <a:rPr lang="en-US" altLang="zh-CN" sz="1800" b="1">
                <a:solidFill>
                  <a:srgbClr val="000088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from</a:t>
            </a:r>
            <a:r>
              <a:rPr lang="en-US" altLang="zh-CN" sz="180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 t_user1 </a:t>
            </a:r>
            <a:r>
              <a:rPr lang="en-US" altLang="zh-CN" sz="1800" b="1">
                <a:solidFill>
                  <a:srgbClr val="000088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where</a:t>
            </a:r>
            <a:r>
              <a:rPr lang="en-US" altLang="zh-CN" sz="180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 province </a:t>
            </a:r>
            <a:r>
              <a:rPr lang="en-US" altLang="zh-CN" sz="1800" b="1">
                <a:solidFill>
                  <a:srgbClr val="777777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=</a:t>
            </a:r>
            <a:r>
              <a:rPr lang="en-US" altLang="zh-CN" sz="180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 </a:t>
            </a:r>
            <a:r>
              <a:rPr lang="en-US" altLang="zh-CN" sz="1800" b="1">
                <a:solidFill>
                  <a:srgbClr val="777777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'</a:t>
            </a:r>
            <a:r>
              <a:rPr lang="zh-CN" altLang="zh-CN" sz="1800" b="1">
                <a:solidFill>
                  <a:srgbClr val="008800"/>
                </a:solidFill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北京市</a:t>
            </a:r>
            <a:r>
              <a:rPr lang="en-US" altLang="zh-CN" sz="1800" b="1">
                <a:solidFill>
                  <a:srgbClr val="008800"/>
                </a:solidFill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'</a:t>
            </a: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F808B83-76F8-408D-B938-F6D3E035FB98}"/>
              </a:ext>
            </a:extLst>
          </p:cNvPr>
          <p:cNvSpPr txBox="1"/>
          <p:nvPr/>
        </p:nvSpPr>
        <p:spPr>
          <a:xfrm>
            <a:off x="924391" y="1901546"/>
            <a:ext cx="100755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但如果把北京市写在执行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SQL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脚本组件中，那么每次删除的都是北京市的用户。而此处的需求是，要执行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转换时，我们需要手动来指定要删除哪个省份的用户。此时就需要用到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中的参数了。</a:t>
            </a:r>
          </a:p>
        </p:txBody>
      </p:sp>
    </p:spTree>
    <p:extLst>
      <p:ext uri="{BB962C8B-B14F-4D97-AF65-F5344CB8AC3E}">
        <p14:creationId xmlns:p14="http://schemas.microsoft.com/office/powerpoint/2010/main" val="328334911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设置转换参数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813416" y="1211567"/>
            <a:ext cx="1073601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二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参数的使用方法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891EE2C-D397-4C73-A34A-B400F2B6524D}"/>
              </a:ext>
            </a:extLst>
          </p:cNvPr>
          <p:cNvSpPr txBox="1"/>
          <p:nvPr/>
        </p:nvSpPr>
        <p:spPr>
          <a:xfrm>
            <a:off x="1003830" y="1892554"/>
            <a:ext cx="101351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双击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转换的空白处，会弹出转换属性窗口。我们可以在属性窗口中找到命名参数选项卡，在里面配置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转换所需要的参数。例如：下图设置了一个叫做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province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的参数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62AB321-5126-463E-BAFD-84A6A95C6F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3830" y="2676053"/>
            <a:ext cx="5691505" cy="3286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713501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设置转换参数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813416" y="1211567"/>
            <a:ext cx="1073601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三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在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SQL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脚本组件中使用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转换参数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891EE2C-D397-4C73-A34A-B400F2B6524D}"/>
              </a:ext>
            </a:extLst>
          </p:cNvPr>
          <p:cNvSpPr txBox="1"/>
          <p:nvPr/>
        </p:nvSpPr>
        <p:spPr>
          <a:xfrm>
            <a:off x="1003830" y="1892554"/>
            <a:ext cx="10135170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>
                <a:solidFill>
                  <a:srgbClr val="0000FF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delete</a:t>
            </a:r>
            <a:r>
              <a:rPr lang="en-US" altLang="zh-CN" sz="1800"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800">
                <a:solidFill>
                  <a:srgbClr val="0000FF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from</a:t>
            </a:r>
            <a:r>
              <a:rPr lang="en-US" altLang="zh-CN" sz="1800"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 t_user1 </a:t>
            </a:r>
            <a:r>
              <a:rPr lang="en-US" altLang="zh-CN" sz="1800">
                <a:solidFill>
                  <a:srgbClr val="0000FF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where</a:t>
            </a:r>
            <a:r>
              <a:rPr lang="en-US" altLang="zh-CN" sz="1800"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 province = </a:t>
            </a:r>
            <a:r>
              <a:rPr lang="en-US" altLang="zh-CN" sz="1800">
                <a:solidFill>
                  <a:srgbClr val="FF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'${province}’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uLnTx/>
              <a:uFillTx/>
              <a:latin typeface="微软雅黑" panose="020B0503020204020204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通过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 ${province} 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可以应用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配置的转换参数，而且一定要勾选上：「变量转换」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B1C0605-4C71-4CE2-9C4D-59E65A3A0A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70634" y="2880916"/>
            <a:ext cx="5690870" cy="36423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8632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windows</a:t>
            </a:r>
            <a:r>
              <a:rPr kumimoji="1" lang="zh-CN" altLang="en-US"/>
              <a:t>安装</a:t>
            </a:r>
            <a:r>
              <a:rPr kumimoji="1" lang="en-US" altLang="zh-CN"/>
              <a:t>Kettle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404040"/>
              </a:buClr>
              <a:buSzPct val="85000"/>
            </a:pPr>
            <a:r>
              <a:rPr lang="zh-CN" altLang="en-US"/>
              <a:t>配置环境变量</a:t>
            </a:r>
            <a:endParaRPr lang="zh-CN" altLang="zh-CN" dirty="0"/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54E40FD-F4EF-4EDC-B287-EFEEDE6F11C1}"/>
              </a:ext>
            </a:extLst>
          </p:cNvPr>
          <p:cNvSpPr txBox="1"/>
          <p:nvPr/>
        </p:nvSpPr>
        <p:spPr>
          <a:xfrm>
            <a:off x="844952" y="1820264"/>
            <a:ext cx="107495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要让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JDK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环境生效，需要配置下系统的环境变量。此处大家先无需关心环境变量的意义，先按照下面的步骤配置好</a:t>
            </a:r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D9F401E-B80E-4698-91EA-134C967300D1}"/>
              </a:ext>
            </a:extLst>
          </p:cNvPr>
          <p:cNvSpPr txBox="1"/>
          <p:nvPr/>
        </p:nvSpPr>
        <p:spPr>
          <a:xfrm>
            <a:off x="844952" y="2601925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1. </a:t>
            </a:r>
            <a:r>
              <a:rPr lang="zh-CN" altLang="en-US"/>
              <a:t>打开我的电脑，右键点击「此电脑」。 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A875A97-86A8-4295-B87B-98CFD39226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854843" y="2337830"/>
            <a:ext cx="4065270" cy="425704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75544585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设置转换参数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188727" y="1114182"/>
            <a:ext cx="1073601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四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运行带参数的转换</a:t>
            </a:r>
          </a:p>
          <a:p>
            <a:pPr lvl="3">
              <a:spcBef>
                <a:spcPts val="600"/>
              </a:spcBef>
              <a:spcAft>
                <a:spcPts val="600"/>
              </a:spcAft>
              <a:buSzPts val="1400"/>
              <a:defRPr/>
            </a:pPr>
            <a:endParaRPr lang="zh-CN" altLang="zh-CN" sz="1800" b="1">
              <a:effectLst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166EBC3-6960-4284-88BD-CB379FA2E49B}"/>
              </a:ext>
            </a:extLst>
          </p:cNvPr>
          <p:cNvSpPr txBox="1"/>
          <p:nvPr/>
        </p:nvSpPr>
        <p:spPr>
          <a:xfrm>
            <a:off x="1167525" y="1591236"/>
            <a:ext cx="7849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在运行转换时，可以指定参数的值，例如：此处指定要删除的城市为北京市</a:t>
            </a:r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A3E997E-F27F-48F4-9600-8E3AC4CD59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72257" y="2263021"/>
            <a:ext cx="4664865" cy="33591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008054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设置转换参数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188727" y="1114182"/>
            <a:ext cx="1073601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四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运行带参数的转换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166EBC3-6960-4284-88BD-CB379FA2E49B}"/>
              </a:ext>
            </a:extLst>
          </p:cNvPr>
          <p:cNvSpPr txBox="1"/>
          <p:nvPr/>
        </p:nvSpPr>
        <p:spPr>
          <a:xfrm>
            <a:off x="1167525" y="1591236"/>
            <a:ext cx="7849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运行完后，我们发现：北京市的用户已经被删除了。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D646C45-CBBA-4BFC-B1A6-0240549EDA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31937" y="2076748"/>
            <a:ext cx="5694680" cy="156845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16A5B3D-DFCA-40C0-AA0C-89D5A596F7B0}"/>
              </a:ext>
            </a:extLst>
          </p:cNvPr>
          <p:cNvSpPr txBox="1"/>
          <p:nvPr/>
        </p:nvSpPr>
        <p:spPr>
          <a:xfrm>
            <a:off x="1167525" y="3824626"/>
            <a:ext cx="6189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再来测试下删除河南省的用户：</a:t>
            </a:r>
          </a:p>
        </p:txBody>
      </p:sp>
    </p:spTree>
    <p:extLst>
      <p:ext uri="{BB962C8B-B14F-4D97-AF65-F5344CB8AC3E}">
        <p14:creationId xmlns:p14="http://schemas.microsoft.com/office/powerpoint/2010/main" val="1891559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设置转换参数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188727" y="1114182"/>
            <a:ext cx="1073601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四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运行带参数的转换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8A4D22E-08AB-4A7D-B0DB-23E1A76EF6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07783" y="1602026"/>
            <a:ext cx="5690235" cy="4921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705387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设置转换参数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496458" y="1106363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四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运行带参数的转换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F2A6C30-ECEA-4A1A-8F66-6365FB55C20C}"/>
              </a:ext>
            </a:extLst>
          </p:cNvPr>
          <p:cNvSpPr txBox="1"/>
          <p:nvPr/>
        </p:nvSpPr>
        <p:spPr>
          <a:xfrm>
            <a:off x="924391" y="1739378"/>
            <a:ext cx="8053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同样，我们发现当执行完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转换后，河南省的用户也被删除了。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E196E51-2362-4532-89D3-9649633E7F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24391" y="2485367"/>
            <a:ext cx="5692140" cy="114808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5608059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6584" y="1463040"/>
            <a:ext cx="6417716" cy="4471768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常见的转换组件</a:t>
            </a:r>
            <a:r>
              <a:rPr lang="en-US" altLang="zh-CN"/>
              <a:t>:</a:t>
            </a:r>
          </a:p>
          <a:p>
            <a:r>
              <a:rPr lang="zh-CN" altLang="en-US" sz="1600"/>
              <a:t>表输入组件</a:t>
            </a:r>
            <a:endParaRPr lang="en-US" altLang="zh-CN" sz="1600"/>
          </a:p>
          <a:p>
            <a:r>
              <a:rPr lang="zh-CN" altLang="en-US" sz="1600"/>
              <a:t>插入</a:t>
            </a:r>
            <a:r>
              <a:rPr lang="en-US" altLang="zh-CN" sz="1600"/>
              <a:t>/</a:t>
            </a:r>
            <a:r>
              <a:rPr lang="zh-CN" altLang="en-US" sz="1600"/>
              <a:t>更新组件</a:t>
            </a:r>
            <a:endParaRPr lang="en-US" altLang="zh-CN" sz="1600"/>
          </a:p>
          <a:p>
            <a:r>
              <a:rPr lang="en-US" altLang="zh-CN" sz="1600"/>
              <a:t>Switch/case</a:t>
            </a:r>
            <a:r>
              <a:rPr lang="zh-CN" altLang="en-US" sz="1600"/>
              <a:t>组件</a:t>
            </a:r>
            <a:endParaRPr lang="en-US" altLang="zh-CN" sz="1600"/>
          </a:p>
          <a:p>
            <a:r>
              <a:rPr lang="en-US" altLang="zh-CN" sz="1600"/>
              <a:t>SQL</a:t>
            </a:r>
            <a:r>
              <a:rPr lang="zh-CN" altLang="en-US" sz="1600"/>
              <a:t>脚本组件</a:t>
            </a:r>
            <a:endParaRPr lang="zh-CN" altLang="en-US" sz="1600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9F82B00-895D-5847-806D-43DBD7865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输入章节名称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684842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54193" y="588146"/>
            <a:ext cx="5973761" cy="5681708"/>
          </a:xfrm>
        </p:spPr>
        <p:txBody>
          <a:bodyPr/>
          <a:lstStyle/>
          <a:p>
            <a:r>
              <a:rPr lang="en-US" altLang="zh-CN">
                <a:solidFill>
                  <a:schemeClr val="tx1"/>
                </a:solidFill>
              </a:rPr>
              <a:t>Kettle</a:t>
            </a:r>
            <a:r>
              <a:rPr lang="zh-CN" altLang="en-US">
                <a:solidFill>
                  <a:schemeClr val="tx1"/>
                </a:solidFill>
              </a:rPr>
              <a:t>的介绍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Windows</a:t>
            </a:r>
            <a:r>
              <a:rPr lang="zh-CN" altLang="en-US">
                <a:solidFill>
                  <a:schemeClr val="tx1"/>
                </a:solidFill>
              </a:rPr>
              <a:t>安装</a:t>
            </a:r>
            <a:r>
              <a:rPr lang="en-US" altLang="zh-CN">
                <a:solidFill>
                  <a:schemeClr val="tx1"/>
                </a:solidFill>
              </a:rPr>
              <a:t>Kettle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Kettle</a:t>
            </a:r>
            <a:r>
              <a:rPr lang="zh-CN" altLang="en-US">
                <a:solidFill>
                  <a:schemeClr val="tx1"/>
                </a:solidFill>
              </a:rPr>
              <a:t>快速入门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/>
              <a:t>程序小姐姐的烦恼</a:t>
            </a:r>
            <a:endParaRPr lang="en-US" altLang="zh-CN" dirty="0"/>
          </a:p>
          <a:p>
            <a:r>
              <a:rPr lang="en-US" altLang="zh-CN">
                <a:solidFill>
                  <a:schemeClr val="tx1"/>
                </a:solidFill>
              </a:rPr>
              <a:t>Transformation</a:t>
            </a:r>
            <a:r>
              <a:rPr lang="zh-CN" altLang="en-US">
                <a:solidFill>
                  <a:schemeClr val="tx1"/>
                </a:solidFill>
              </a:rPr>
              <a:t>开发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Job</a:t>
            </a:r>
            <a:r>
              <a:rPr lang="zh-CN" altLang="en-US">
                <a:solidFill>
                  <a:srgbClr val="FF0000"/>
                </a:solidFill>
              </a:rPr>
              <a:t>开发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73179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设置转换参数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830565" y="1131344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一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程序员小姐姐的第二次邂逅——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JOB</a:t>
            </a:r>
            <a:endParaRPr lang="zh-CN" altLang="zh-CN" sz="1800" b="1">
              <a:effectLst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F2A6C30-ECEA-4A1A-8F66-6365FB55C20C}"/>
              </a:ext>
            </a:extLst>
          </p:cNvPr>
          <p:cNvSpPr txBox="1"/>
          <p:nvPr/>
        </p:nvSpPr>
        <p:spPr>
          <a:xfrm>
            <a:off x="745363" y="1795800"/>
            <a:ext cx="101351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前几天帮助程序员小姐姐小花解决了使用</a:t>
            </a:r>
            <a:r>
              <a:rPr lang="en-US" altLang="zh-CN" sz="180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从</a:t>
            </a:r>
            <a:r>
              <a:rPr lang="en-US" altLang="zh-CN" sz="180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中抽取数据到</a:t>
            </a:r>
            <a:r>
              <a:rPr lang="en-US" altLang="zh-CN" sz="180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问题，小姐姐特别高兴，请你吃了一顿饭，好一顿魂牵梦绕。小姐姐好几天都没有联系了，今天小姐姐又抱着电脑来找你了。你知道，又有新的问题来了。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166D6D8-E902-4F08-8BE8-9F0DEED0D65A}"/>
              </a:ext>
            </a:extLst>
          </p:cNvPr>
          <p:cNvSpPr txBox="1"/>
          <p:nvPr/>
        </p:nvSpPr>
        <p:spPr>
          <a:xfrm>
            <a:off x="745363" y="3014255"/>
            <a:ext cx="113319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项目经理要求小姐姐小花能够每</a:t>
            </a:r>
            <a:r>
              <a:rPr lang="en-US" altLang="zh-CN"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5</a:t>
            </a:r>
            <a:r>
              <a:rPr lang="zh-CN" altLang="zh-CN"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秒钟执行一次</a:t>
            </a:r>
            <a:r>
              <a:rPr lang="en-US" altLang="zh-CN"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转换，也就是每</a:t>
            </a:r>
            <a:r>
              <a:rPr lang="en-US" altLang="zh-CN"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5</a:t>
            </a:r>
            <a:r>
              <a:rPr lang="zh-CN" altLang="zh-CN"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秒钟将</a:t>
            </a:r>
            <a:r>
              <a:rPr lang="en-US" altLang="zh-CN"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中的数据抽取并装载到</a:t>
            </a:r>
            <a:r>
              <a:rPr lang="en-US" altLang="zh-CN"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中。怎么实现呢？</a:t>
            </a:r>
            <a:endParaRPr lang="zh-CN" altLang="en-US">
              <a:latin typeface="阿里巴巴普惠体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6D0D160-CA9F-4C30-821F-E6930E1EC7F4}"/>
              </a:ext>
            </a:extLst>
          </p:cNvPr>
          <p:cNvSpPr txBox="1"/>
          <p:nvPr/>
        </p:nvSpPr>
        <p:spPr>
          <a:xfrm>
            <a:off x="745363" y="4088983"/>
            <a:ext cx="10100688" cy="761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要实现这个需求，我们需要学习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JOB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，也就是作业。</a:t>
            </a:r>
          </a:p>
          <a:p>
            <a:r>
              <a:rPr lang="en-US" altLang="zh-CN" sz="1800">
                <a:effectLst/>
                <a:latin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中的作业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(job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）定义了转换应该如何执行，可以配置转换来进行定时执行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33719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设置转换参数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740030" y="1164258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二、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JOB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定时任务开发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F2A6C30-ECEA-4A1A-8F66-6365FB55C20C}"/>
              </a:ext>
            </a:extLst>
          </p:cNvPr>
          <p:cNvSpPr txBox="1"/>
          <p:nvPr/>
        </p:nvSpPr>
        <p:spPr>
          <a:xfrm>
            <a:off x="745363" y="1795800"/>
            <a:ext cx="10135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需求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5CA224D-DE8A-4D64-BE55-EFC0ED9A397F}"/>
              </a:ext>
            </a:extLst>
          </p:cNvPr>
          <p:cNvSpPr txBox="1"/>
          <p:nvPr/>
        </p:nvSpPr>
        <p:spPr>
          <a:xfrm>
            <a:off x="916664" y="2224197"/>
            <a:ext cx="9929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每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5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秒钟执行一次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转换，也就是每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5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秒钟将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中的数据抽取并装载到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6A53519-A6E0-4AFE-B8BA-B9AC9CE4F70C}"/>
              </a:ext>
            </a:extLst>
          </p:cNvPr>
          <p:cNvSpPr txBox="1"/>
          <p:nvPr/>
        </p:nvSpPr>
        <p:spPr>
          <a:xfrm>
            <a:off x="813772" y="2722467"/>
            <a:ext cx="10135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>
                <a:solidFill>
                  <a:prstClr val="black"/>
                </a:solidFill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创建作业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CD2D31C-6FDD-478B-AF94-947A299706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40957" y="3220737"/>
            <a:ext cx="3282950" cy="131191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2512790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设置转换参数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730977" y="1253254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三、开发步骤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F2A6C30-ECEA-4A1A-8F66-6365FB55C20C}"/>
              </a:ext>
            </a:extLst>
          </p:cNvPr>
          <p:cNvSpPr txBox="1"/>
          <p:nvPr/>
        </p:nvSpPr>
        <p:spPr>
          <a:xfrm>
            <a:off x="745363" y="1795800"/>
            <a:ext cx="10135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将核心对象中，通用文件夹下的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Start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组件拖拽到中间的空白区域。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D672A69-9838-4A1F-8B02-8084009D77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20442" y="2338346"/>
            <a:ext cx="5623560" cy="33502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017131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设置转换参数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730977" y="1253254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三、开发步骤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F2A6C30-ECEA-4A1A-8F66-6365FB55C20C}"/>
              </a:ext>
            </a:extLst>
          </p:cNvPr>
          <p:cNvSpPr txBox="1"/>
          <p:nvPr/>
        </p:nvSpPr>
        <p:spPr>
          <a:xfrm>
            <a:off x="745363" y="1795800"/>
            <a:ext cx="10135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en-US" altLang="zh-CN">
                <a:solidFill>
                  <a:prstClr val="black"/>
                </a:solidFill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将 通用文件夹的「转换」组件拖拽到中间的空白区域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CE1E3A0-9869-4EB3-91A3-925600E788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02335" y="2338346"/>
            <a:ext cx="5623560" cy="33502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2441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windows</a:t>
            </a:r>
            <a:r>
              <a:rPr kumimoji="1" lang="zh-CN" altLang="en-US"/>
              <a:t>安装</a:t>
            </a:r>
            <a:r>
              <a:rPr kumimoji="1" lang="en-US" altLang="zh-CN"/>
              <a:t>Kettle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404040"/>
              </a:buClr>
              <a:buSzPct val="85000"/>
            </a:pPr>
            <a:r>
              <a:rPr lang="zh-CN" altLang="en-US"/>
              <a:t>配置环境变量</a:t>
            </a:r>
            <a:endParaRPr lang="zh-CN" altLang="zh-CN" dirty="0"/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D9F401E-B80E-4698-91EA-134C967300D1}"/>
              </a:ext>
            </a:extLst>
          </p:cNvPr>
          <p:cNvSpPr txBox="1"/>
          <p:nvPr/>
        </p:nvSpPr>
        <p:spPr>
          <a:xfrm>
            <a:off x="710880" y="1836815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2. </a:t>
            </a:r>
            <a:r>
              <a:rPr lang="zh-CN" altLang="en-US"/>
              <a:t>点击「高级系统设置」。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DB609FE-3AF3-45A9-95E4-8B32844DAB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14676" y="1635973"/>
            <a:ext cx="4741086" cy="371972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84540901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设置转换参数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730977" y="1253254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三、开发步骤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F2A6C30-ECEA-4A1A-8F66-6365FB55C20C}"/>
              </a:ext>
            </a:extLst>
          </p:cNvPr>
          <p:cNvSpPr txBox="1"/>
          <p:nvPr/>
        </p:nvSpPr>
        <p:spPr>
          <a:xfrm>
            <a:off x="745363" y="1795800"/>
            <a:ext cx="10135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en-US" altLang="zh-CN">
                <a:solidFill>
                  <a:prstClr val="black"/>
                </a:solidFill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将通用文件夹中的「成功」组件拖拽到中间的空白区域。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3CA147C-C61C-4E64-9275-87C6A8FFEE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3830" y="2549253"/>
            <a:ext cx="5623560" cy="33502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079818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设置转换参数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730977" y="1253254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三、开发步骤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F2A6C30-ECEA-4A1A-8F66-6365FB55C20C}"/>
              </a:ext>
            </a:extLst>
          </p:cNvPr>
          <p:cNvSpPr txBox="1"/>
          <p:nvPr/>
        </p:nvSpPr>
        <p:spPr>
          <a:xfrm>
            <a:off x="745363" y="1795800"/>
            <a:ext cx="10135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4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同样使用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Shift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键，将组件都连接起来。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5D09E02-6263-457B-B157-EA6D001A72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28672" y="2405720"/>
            <a:ext cx="5623560" cy="33502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164861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设置转换参数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730977" y="1253254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四、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配置作业流图组件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F2A6C30-ECEA-4A1A-8F66-6365FB55C20C}"/>
              </a:ext>
            </a:extLst>
          </p:cNvPr>
          <p:cNvSpPr txBox="1"/>
          <p:nvPr/>
        </p:nvSpPr>
        <p:spPr>
          <a:xfrm>
            <a:off x="763470" y="1637375"/>
            <a:ext cx="10135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>
                <a:solidFill>
                  <a:prstClr val="black"/>
                </a:solidFill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配置转换组件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3DD4CBF-4A49-4969-BA53-DAEE293D59B0}"/>
              </a:ext>
            </a:extLst>
          </p:cNvPr>
          <p:cNvSpPr txBox="1"/>
          <p:nvPr/>
        </p:nvSpPr>
        <p:spPr>
          <a:xfrm>
            <a:off x="1047126" y="1998024"/>
            <a:ext cx="95678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60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配置转换这里选择作业中要执行的转换，此处选择之前开发好的</a:t>
            </a:r>
            <a:r>
              <a:rPr lang="en-US" altLang="zh-CN" sz="160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excel_to_mysql.ktr</a:t>
            </a:r>
            <a:r>
              <a:rPr lang="zh-CN" altLang="zh-CN" sz="160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即可</a:t>
            </a:r>
            <a:endParaRPr lang="zh-CN" altLang="en-US" sz="1600">
              <a:latin typeface="阿里巴巴普惠体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F40BE68-4371-44A4-B70E-1CB8D63744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30492" y="2390828"/>
            <a:ext cx="5633085" cy="357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EBC6E3A-6535-4A8D-AD63-4C6997596A7A}"/>
              </a:ext>
            </a:extLst>
          </p:cNvPr>
          <p:cNvSpPr txBox="1"/>
          <p:nvPr/>
        </p:nvSpPr>
        <p:spPr>
          <a:xfrm>
            <a:off x="1514947" y="6153944"/>
            <a:ext cx="6464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600"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注意：此处要先保存作业，然后再配置转换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508001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设置转换参数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730977" y="1253254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四、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配置作业流图组件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7E3C297-5C1D-43B4-A11B-FFF6E42357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99203" y="2006707"/>
            <a:ext cx="4901642" cy="38989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523213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设置转换参数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730977" y="1253254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四、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配置作业流图组件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B1E27DA-AB33-49D2-B006-AC4395C00457}"/>
              </a:ext>
            </a:extLst>
          </p:cNvPr>
          <p:cNvSpPr txBox="1"/>
          <p:nvPr/>
        </p:nvSpPr>
        <p:spPr>
          <a:xfrm>
            <a:off x="-959667" y="1696874"/>
            <a:ext cx="64641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4">
              <a:spcBef>
                <a:spcPts val="600"/>
              </a:spcBef>
              <a:spcAft>
                <a:spcPts val="600"/>
              </a:spcAft>
              <a:buSzPts val="1200"/>
            </a:pPr>
            <a:r>
              <a:rPr lang="en-US" altLang="zh-CN" sz="1600"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1600"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、启动运行作业</a:t>
            </a:r>
            <a:endParaRPr lang="zh-CN" altLang="zh-CN" sz="1600">
              <a:latin typeface="阿里巴巴普惠体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9CB0391-0632-472E-97EC-2743177D7F19}"/>
              </a:ext>
            </a:extLst>
          </p:cNvPr>
          <p:cNvSpPr txBox="1"/>
          <p:nvPr/>
        </p:nvSpPr>
        <p:spPr>
          <a:xfrm>
            <a:off x="1133945" y="2080996"/>
            <a:ext cx="80553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60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点击播放箭头启动作业，并观察数据库中的数据是否会</a:t>
            </a:r>
            <a:r>
              <a:rPr lang="en-US" altLang="zh-CN" sz="160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5</a:t>
            </a:r>
            <a:r>
              <a:rPr lang="zh-CN" altLang="zh-CN" sz="160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秒钟增加一次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5851F6F-377D-4861-9F27-E28D6DB81D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92381" y="2758751"/>
            <a:ext cx="5695315" cy="253555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2321541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设置转换参数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730977" y="1253254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四、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配置作业流图组件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B1E27DA-AB33-49D2-B006-AC4395C00457}"/>
              </a:ext>
            </a:extLst>
          </p:cNvPr>
          <p:cNvSpPr txBox="1"/>
          <p:nvPr/>
        </p:nvSpPr>
        <p:spPr>
          <a:xfrm>
            <a:off x="-959667" y="1696874"/>
            <a:ext cx="64641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8800" marR="0" lvl="4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200"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、</a:t>
            </a:r>
            <a:r>
              <a:rPr kumimoji="0" lang="zh-CN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配置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Start</a:t>
            </a:r>
            <a:r>
              <a:rPr kumimoji="0" lang="zh-CN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启动组件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9CB0391-0632-472E-97EC-2743177D7F19}"/>
              </a:ext>
            </a:extLst>
          </p:cNvPr>
          <p:cNvSpPr txBox="1"/>
          <p:nvPr/>
        </p:nvSpPr>
        <p:spPr>
          <a:xfrm>
            <a:off x="1133946" y="2080995"/>
            <a:ext cx="65773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我们需要在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Start</a:t>
            </a:r>
            <a:r>
              <a:rPr kumimoji="0" lang="zh-CN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组件中，配置定时执行</a:t>
            </a:r>
            <a:r>
              <a:rPr kumimoji="0" lang="zh-CN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E314209-9278-4979-A1F9-28C1B644CD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08782" y="2499562"/>
            <a:ext cx="5353050" cy="4038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425875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设置转换参数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730977" y="1253254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四、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配置作业流图组件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B1E27DA-AB33-49D2-B006-AC4395C00457}"/>
              </a:ext>
            </a:extLst>
          </p:cNvPr>
          <p:cNvSpPr txBox="1"/>
          <p:nvPr/>
        </p:nvSpPr>
        <p:spPr>
          <a:xfrm>
            <a:off x="-959667" y="1696874"/>
            <a:ext cx="6464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4">
              <a:spcBef>
                <a:spcPts val="600"/>
              </a:spcBef>
              <a:spcAft>
                <a:spcPts val="600"/>
              </a:spcAft>
              <a:buSzPts val="1200"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启动运行作业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9CB0391-0632-472E-97EC-2743177D7F19}"/>
              </a:ext>
            </a:extLst>
          </p:cNvPr>
          <p:cNvSpPr txBox="1"/>
          <p:nvPr/>
        </p:nvSpPr>
        <p:spPr>
          <a:xfrm>
            <a:off x="1133945" y="2080995"/>
            <a:ext cx="8670957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点击播放箭头启动作业，并观察数据库中的数据是否会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5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秒钟增加一次。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7295631-3090-4707-9A13-C87D80BC3F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73862" y="2758750"/>
            <a:ext cx="5695315" cy="253555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5ED1CFC-FCDD-42BB-806C-30458FFD3DC9}"/>
              </a:ext>
            </a:extLst>
          </p:cNvPr>
          <p:cNvSpPr txBox="1"/>
          <p:nvPr/>
        </p:nvSpPr>
        <p:spPr>
          <a:xfrm>
            <a:off x="1206375" y="5718193"/>
            <a:ext cx="6577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我们看到数据每隔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5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秒钟就会增加一次。</a:t>
            </a:r>
          </a:p>
        </p:txBody>
      </p:sp>
    </p:spTree>
    <p:extLst>
      <p:ext uri="{BB962C8B-B14F-4D97-AF65-F5344CB8AC3E}">
        <p14:creationId xmlns:p14="http://schemas.microsoft.com/office/powerpoint/2010/main" val="84960616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6584" y="1463040"/>
            <a:ext cx="6417716" cy="4471768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Job</a:t>
            </a:r>
            <a:r>
              <a:rPr lang="zh-CN" altLang="en-US"/>
              <a:t>作业开发，主要实现定时任务，可以将之前开发后的抽取方案进行定时配置。</a:t>
            </a:r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9F82B00-895D-5847-806D-43DBD7865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Transformation</a:t>
            </a:r>
            <a:r>
              <a:rPr lang="zh-CN" altLang="en-US" b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（转换）开发</a:t>
            </a:r>
            <a:r>
              <a:rPr lang="en-US" altLang="zh-CN" b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-</a:t>
            </a:r>
            <a:r>
              <a:rPr lang="zh-CN" altLang="en-US" b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设置转换参数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0725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windows</a:t>
            </a:r>
            <a:r>
              <a:rPr kumimoji="1" lang="zh-CN" altLang="en-US"/>
              <a:t>安装</a:t>
            </a:r>
            <a:r>
              <a:rPr kumimoji="1" lang="en-US" altLang="zh-CN"/>
              <a:t>Kettle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404040"/>
              </a:buClr>
              <a:buSzPct val="85000"/>
            </a:pPr>
            <a:r>
              <a:rPr lang="zh-CN" altLang="en-US"/>
              <a:t>配置环境变量</a:t>
            </a:r>
            <a:endParaRPr lang="zh-CN" altLang="zh-CN" dirty="0"/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5C8262F-B958-40B6-86CC-5D72275850A4}"/>
              </a:ext>
            </a:extLst>
          </p:cNvPr>
          <p:cNvSpPr txBox="1"/>
          <p:nvPr/>
        </p:nvSpPr>
        <p:spPr>
          <a:xfrm>
            <a:off x="645565" y="1902772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3.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在弹出窗口中点击「高级」选项卡中的「环境变量」。</a:t>
            </a:r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D0C2400-3D9D-4237-BAEE-B8670A110F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246133" y="1534578"/>
            <a:ext cx="2775585" cy="3465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1843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windows</a:t>
            </a:r>
            <a:r>
              <a:rPr kumimoji="1" lang="zh-CN" altLang="en-US"/>
              <a:t>安装</a:t>
            </a:r>
            <a:r>
              <a:rPr kumimoji="1" lang="en-US" altLang="zh-CN"/>
              <a:t>Kettle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404040"/>
              </a:buClr>
              <a:buSzPct val="85000"/>
            </a:pPr>
            <a:r>
              <a:rPr lang="zh-CN" altLang="en-US"/>
              <a:t>配置环境变量</a:t>
            </a:r>
            <a:endParaRPr lang="zh-CN" altLang="zh-CN" dirty="0"/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5C8262F-B958-40B6-86CC-5D72275850A4}"/>
              </a:ext>
            </a:extLst>
          </p:cNvPr>
          <p:cNvSpPr txBox="1"/>
          <p:nvPr/>
        </p:nvSpPr>
        <p:spPr>
          <a:xfrm>
            <a:off x="645565" y="1902772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4. </a:t>
            </a:r>
            <a:r>
              <a:rPr lang="zh-CN" altLang="en-US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点击「新建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...</a:t>
            </a:r>
            <a:r>
              <a:rPr lang="zh-CN" altLang="en-US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」按钮添加环境变量。</a:t>
            </a:r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EE89B98-6826-4740-8F9F-D2E0110C9A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058038" y="1738248"/>
            <a:ext cx="2890520" cy="3082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0335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windows</a:t>
            </a:r>
            <a:r>
              <a:rPr kumimoji="1" lang="zh-CN" altLang="en-US"/>
              <a:t>安装</a:t>
            </a:r>
            <a:r>
              <a:rPr kumimoji="1" lang="en-US" altLang="zh-CN"/>
              <a:t>Kettle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404040"/>
              </a:buClr>
              <a:buSzPct val="85000"/>
            </a:pPr>
            <a:r>
              <a:rPr lang="zh-CN" altLang="en-US"/>
              <a:t>配置环境变量</a:t>
            </a:r>
            <a:endParaRPr lang="zh-CN" altLang="zh-CN" dirty="0"/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5C8262F-B958-40B6-86CC-5D72275850A4}"/>
              </a:ext>
            </a:extLst>
          </p:cNvPr>
          <p:cNvSpPr txBox="1"/>
          <p:nvPr/>
        </p:nvSpPr>
        <p:spPr>
          <a:xfrm>
            <a:off x="645565" y="1902772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5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.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变量名写入：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JAVA_HOME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，变量值设置为之前安装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JDK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的路径：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c:\opt\jdk1.8.0_241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240DA2B-893A-4AF5-8574-2BB68C77F8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44952" y="2895476"/>
            <a:ext cx="6804269" cy="23763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7665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54193" y="588146"/>
            <a:ext cx="5973761" cy="5681708"/>
          </a:xfrm>
        </p:spPr>
        <p:txBody>
          <a:bodyPr/>
          <a:lstStyle/>
          <a:p>
            <a:r>
              <a:rPr lang="en-US" altLang="zh-CN">
                <a:solidFill>
                  <a:srgbClr val="FF0000"/>
                </a:solidFill>
              </a:rPr>
              <a:t>Kettle</a:t>
            </a:r>
            <a:r>
              <a:rPr lang="zh-CN" altLang="en-US">
                <a:solidFill>
                  <a:srgbClr val="FF0000"/>
                </a:solidFill>
              </a:rPr>
              <a:t>的介绍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/>
              <a:t>Windows</a:t>
            </a:r>
            <a:r>
              <a:rPr lang="zh-CN" altLang="en-US"/>
              <a:t>安装</a:t>
            </a:r>
            <a:r>
              <a:rPr lang="en-US" altLang="zh-CN"/>
              <a:t>Kettle</a:t>
            </a:r>
            <a:endParaRPr lang="en-US" altLang="zh-CN" dirty="0"/>
          </a:p>
          <a:p>
            <a:r>
              <a:rPr lang="en-US" altLang="zh-CN"/>
              <a:t>Kettle</a:t>
            </a:r>
            <a:r>
              <a:rPr lang="zh-CN" altLang="en-US"/>
              <a:t>快速入门</a:t>
            </a:r>
            <a:endParaRPr lang="en-US" altLang="zh-CN" dirty="0"/>
          </a:p>
          <a:p>
            <a:r>
              <a:rPr lang="zh-CN" altLang="en-US"/>
              <a:t>程序小姐姐的烦恼</a:t>
            </a:r>
            <a:endParaRPr lang="en-US" altLang="zh-CN" dirty="0"/>
          </a:p>
          <a:p>
            <a:r>
              <a:rPr lang="en-US" altLang="zh-CN"/>
              <a:t>Transformation</a:t>
            </a:r>
            <a:r>
              <a:rPr lang="zh-CN" altLang="en-US"/>
              <a:t>开发</a:t>
            </a:r>
            <a:endParaRPr lang="en-US" altLang="zh-CN" dirty="0"/>
          </a:p>
          <a:p>
            <a:r>
              <a:rPr lang="en-US" altLang="zh-CN"/>
              <a:t>Job</a:t>
            </a:r>
            <a:r>
              <a:rPr lang="zh-CN" altLang="en-US"/>
              <a:t>开发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10185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windows</a:t>
            </a:r>
            <a:r>
              <a:rPr kumimoji="1" lang="zh-CN" altLang="en-US"/>
              <a:t>安装</a:t>
            </a:r>
            <a:r>
              <a:rPr kumimoji="1" lang="en-US" altLang="zh-CN"/>
              <a:t>Kettle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404040"/>
              </a:buClr>
              <a:buSzPct val="85000"/>
            </a:pPr>
            <a:r>
              <a:rPr lang="zh-CN" altLang="en-US"/>
              <a:t>配置环境变量</a:t>
            </a:r>
            <a:endParaRPr lang="zh-CN" altLang="zh-CN" dirty="0"/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5C8262F-B958-40B6-86CC-5D72275850A4}"/>
              </a:ext>
            </a:extLst>
          </p:cNvPr>
          <p:cNvSpPr txBox="1"/>
          <p:nvPr/>
        </p:nvSpPr>
        <p:spPr>
          <a:xfrm>
            <a:off x="645565" y="1902772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7C9E694-9421-4E4F-9D3F-56A51EA939E5}"/>
              </a:ext>
            </a:extLst>
          </p:cNvPr>
          <p:cNvSpPr txBox="1"/>
          <p:nvPr/>
        </p:nvSpPr>
        <p:spPr>
          <a:xfrm>
            <a:off x="844952" y="1643883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6. </a:t>
            </a:r>
            <a:r>
              <a:rPr lang="zh-CN" altLang="en-US"/>
              <a:t>点击「确定」按钮保存。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4DBCBAD-D591-4BAC-B272-D0106437C8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3830" y="2272104"/>
            <a:ext cx="3456305" cy="3686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7647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windows</a:t>
            </a:r>
            <a:r>
              <a:rPr kumimoji="1" lang="zh-CN" altLang="en-US"/>
              <a:t>安装</a:t>
            </a:r>
            <a:r>
              <a:rPr kumimoji="1" lang="en-US" altLang="zh-CN"/>
              <a:t>Kettle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404040"/>
              </a:buClr>
              <a:buSzPct val="85000"/>
            </a:pPr>
            <a:r>
              <a:rPr lang="zh-CN" altLang="en-US"/>
              <a:t>配置环境变量</a:t>
            </a:r>
            <a:endParaRPr lang="zh-CN" altLang="zh-CN" dirty="0"/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5C8262F-B958-40B6-86CC-5D72275850A4}"/>
              </a:ext>
            </a:extLst>
          </p:cNvPr>
          <p:cNvSpPr txBox="1"/>
          <p:nvPr/>
        </p:nvSpPr>
        <p:spPr>
          <a:xfrm>
            <a:off x="645565" y="1902772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7C9E694-9421-4E4F-9D3F-56A51EA939E5}"/>
              </a:ext>
            </a:extLst>
          </p:cNvPr>
          <p:cNvSpPr txBox="1"/>
          <p:nvPr/>
        </p:nvSpPr>
        <p:spPr>
          <a:xfrm>
            <a:off x="844952" y="1643883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6. </a:t>
            </a:r>
            <a:r>
              <a:rPr lang="zh-CN" altLang="en-US"/>
              <a:t>点击「确定」按钮保存。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4DBCBAD-D591-4BAC-B272-D0106437C8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3830" y="2272104"/>
            <a:ext cx="3456305" cy="3686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8821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windows</a:t>
            </a:r>
            <a:r>
              <a:rPr kumimoji="1" lang="zh-CN" altLang="en-US"/>
              <a:t>安装</a:t>
            </a:r>
            <a:r>
              <a:rPr kumimoji="1" lang="en-US" altLang="zh-CN"/>
              <a:t>Kettle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404040"/>
              </a:buClr>
              <a:buSzPct val="85000"/>
            </a:pPr>
            <a:r>
              <a:rPr lang="zh-CN" altLang="en-US"/>
              <a:t>配置环境变量</a:t>
            </a:r>
            <a:endParaRPr lang="zh-CN" altLang="zh-CN" dirty="0"/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5C8262F-B958-40B6-86CC-5D72275850A4}"/>
              </a:ext>
            </a:extLst>
          </p:cNvPr>
          <p:cNvSpPr txBox="1"/>
          <p:nvPr/>
        </p:nvSpPr>
        <p:spPr>
          <a:xfrm>
            <a:off x="645565" y="1902772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7C9E694-9421-4E4F-9D3F-56A51EA939E5}"/>
              </a:ext>
            </a:extLst>
          </p:cNvPr>
          <p:cNvSpPr txBox="1"/>
          <p:nvPr/>
        </p:nvSpPr>
        <p:spPr>
          <a:xfrm>
            <a:off x="844952" y="1643883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7.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将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JAVA_HOME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添加都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Path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中</a:t>
            </a:r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97C0E26-5385-470F-8B33-BFB91E2CEA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91389" y="2337418"/>
            <a:ext cx="3533775" cy="3816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8339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windows</a:t>
            </a:r>
            <a:r>
              <a:rPr kumimoji="1" lang="zh-CN" altLang="en-US"/>
              <a:t>安装</a:t>
            </a:r>
            <a:r>
              <a:rPr kumimoji="1" lang="en-US" altLang="zh-CN"/>
              <a:t>Kettle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404040"/>
              </a:buClr>
              <a:buSzPct val="85000"/>
            </a:pPr>
            <a:r>
              <a:rPr lang="en-US" altLang="zh-CN"/>
              <a:t>Kettle</a:t>
            </a:r>
            <a:r>
              <a:rPr lang="zh-CN" altLang="en-US"/>
              <a:t>安装</a:t>
            </a:r>
            <a:endParaRPr lang="zh-CN" altLang="zh-CN" dirty="0"/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5C8262F-B958-40B6-86CC-5D72275850A4}"/>
              </a:ext>
            </a:extLst>
          </p:cNvPr>
          <p:cNvSpPr txBox="1"/>
          <p:nvPr/>
        </p:nvSpPr>
        <p:spPr>
          <a:xfrm>
            <a:off x="645565" y="1902772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7C9E694-9421-4E4F-9D3F-56A51EA939E5}"/>
              </a:ext>
            </a:extLst>
          </p:cNvPr>
          <p:cNvSpPr txBox="1"/>
          <p:nvPr/>
        </p:nvSpPr>
        <p:spPr>
          <a:xfrm>
            <a:off x="844951" y="1643883"/>
            <a:ext cx="9344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的安装非常简单，只需要下载后解压即可。但前提需要安装好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JDK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17A9D6A-9494-43AD-87F9-AD24A0F6BE0E}"/>
              </a:ext>
            </a:extLst>
          </p:cNvPr>
          <p:cNvSpPr txBox="1"/>
          <p:nvPr/>
        </p:nvSpPr>
        <p:spPr>
          <a:xfrm>
            <a:off x="844951" y="2274050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1. </a:t>
            </a:r>
            <a:r>
              <a:rPr lang="zh-CN" altLang="en-US"/>
              <a:t>下载</a:t>
            </a:r>
            <a:r>
              <a:rPr lang="en-US" altLang="zh-CN"/>
              <a:t>Kettle</a:t>
            </a:r>
            <a:r>
              <a:rPr lang="zh-CN" altLang="en-US"/>
              <a:t>（可以在资料</a:t>
            </a:r>
            <a:r>
              <a:rPr lang="en-US" altLang="zh-CN"/>
              <a:t>/</a:t>
            </a:r>
            <a:r>
              <a:rPr lang="zh-CN" altLang="en-US"/>
              <a:t>安装包</a:t>
            </a:r>
            <a:r>
              <a:rPr lang="en-US" altLang="zh-CN"/>
              <a:t>/pdi-ce-9.0.0.0-423.zip)</a:t>
            </a:r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23EEE42-5D61-4E9B-8F28-83BB95D5D1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90765" y="3247807"/>
            <a:ext cx="990600" cy="98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B63BD4B-BF5B-433A-AE09-6C9331CB660E}"/>
              </a:ext>
            </a:extLst>
          </p:cNvPr>
          <p:cNvSpPr txBox="1"/>
          <p:nvPr/>
        </p:nvSpPr>
        <p:spPr>
          <a:xfrm>
            <a:off x="1167036" y="2785276"/>
            <a:ext cx="7858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也可以到可以到</a:t>
            </a:r>
            <a:r>
              <a:rPr lang="en-US" altLang="zh-CN" sz="1800" u="sng">
                <a:solidFill>
                  <a:srgbClr val="0000FF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  <a:hlinkClick r:id="rId3"/>
              </a:rPr>
              <a:t>https://sourceforge.net/projects/pentaho/files/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下载</a:t>
            </a:r>
          </a:p>
        </p:txBody>
      </p:sp>
    </p:spTree>
    <p:extLst>
      <p:ext uri="{BB962C8B-B14F-4D97-AF65-F5344CB8AC3E}">
        <p14:creationId xmlns:p14="http://schemas.microsoft.com/office/powerpoint/2010/main" val="1577018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windows</a:t>
            </a:r>
            <a:r>
              <a:rPr kumimoji="1" lang="zh-CN" altLang="en-US"/>
              <a:t>安装</a:t>
            </a:r>
            <a:r>
              <a:rPr kumimoji="1" lang="en-US" altLang="zh-CN"/>
              <a:t>Kettle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404040"/>
              </a:buClr>
              <a:buSzPct val="85000"/>
            </a:pPr>
            <a:r>
              <a:rPr lang="en-US" altLang="zh-CN"/>
              <a:t>Kettle</a:t>
            </a:r>
            <a:r>
              <a:rPr lang="zh-CN" altLang="en-US"/>
              <a:t>安装</a:t>
            </a:r>
            <a:endParaRPr lang="zh-CN" altLang="zh-CN" dirty="0"/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5C8262F-B958-40B6-86CC-5D72275850A4}"/>
              </a:ext>
            </a:extLst>
          </p:cNvPr>
          <p:cNvSpPr txBox="1"/>
          <p:nvPr/>
        </p:nvSpPr>
        <p:spPr>
          <a:xfrm>
            <a:off x="645565" y="1902772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7C9E694-9421-4E4F-9D3F-56A51EA939E5}"/>
              </a:ext>
            </a:extLst>
          </p:cNvPr>
          <p:cNvSpPr txBox="1"/>
          <p:nvPr/>
        </p:nvSpPr>
        <p:spPr>
          <a:xfrm>
            <a:off x="844951" y="1643883"/>
            <a:ext cx="9344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的安装非常简单，只需要下载后解压即可。但前提需要安装好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JDK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17A9D6A-9494-43AD-87F9-AD24A0F6BE0E}"/>
              </a:ext>
            </a:extLst>
          </p:cNvPr>
          <p:cNvSpPr txBox="1"/>
          <p:nvPr/>
        </p:nvSpPr>
        <p:spPr>
          <a:xfrm>
            <a:off x="844951" y="2274050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 2. </a:t>
            </a:r>
            <a:r>
              <a:rPr lang="zh-CN" altLang="en-US"/>
              <a:t>解压</a:t>
            </a:r>
            <a:r>
              <a:rPr lang="en-US" altLang="zh-CN"/>
              <a:t>Kettle</a:t>
            </a:r>
            <a:r>
              <a:rPr lang="zh-CN" altLang="en-US"/>
              <a:t>（解压到非中文目录）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60553B9-E524-469E-B0E4-D475AD1E89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94739" y="3052569"/>
            <a:ext cx="2933700" cy="2324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031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windows</a:t>
            </a:r>
            <a:r>
              <a:rPr kumimoji="1" lang="zh-CN" altLang="en-US"/>
              <a:t>安装</a:t>
            </a:r>
            <a:r>
              <a:rPr kumimoji="1" lang="en-US" altLang="zh-CN"/>
              <a:t>Kettle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404040"/>
              </a:buClr>
              <a:buSzPct val="85000"/>
            </a:pPr>
            <a:r>
              <a:rPr lang="en-US" altLang="zh-CN"/>
              <a:t>Kettle</a:t>
            </a:r>
            <a:r>
              <a:rPr lang="zh-CN" altLang="en-US"/>
              <a:t>安装</a:t>
            </a:r>
            <a:endParaRPr lang="zh-CN" altLang="zh-CN" dirty="0"/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17A9D6A-9494-43AD-87F9-AD24A0F6BE0E}"/>
              </a:ext>
            </a:extLst>
          </p:cNvPr>
          <p:cNvSpPr txBox="1"/>
          <p:nvPr/>
        </p:nvSpPr>
        <p:spPr>
          <a:xfrm>
            <a:off x="844952" y="1844843"/>
            <a:ext cx="91761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 3. </a:t>
            </a:r>
            <a:r>
              <a:rPr lang="zh-CN" altLang="zh-CN"/>
              <a:t>进入解压后的文件夹</a:t>
            </a:r>
            <a:r>
              <a:rPr lang="en-US" altLang="zh-CN"/>
              <a:t>data-integration,</a:t>
            </a:r>
            <a:r>
              <a:rPr lang="zh-CN" altLang="zh-CN"/>
              <a:t>双击</a:t>
            </a:r>
            <a:r>
              <a:rPr lang="en-US" altLang="zh-CN"/>
              <a:t>Spoon.bat</a:t>
            </a:r>
            <a:r>
              <a:rPr lang="zh-CN" altLang="zh-CN"/>
              <a:t>，启动</a:t>
            </a:r>
            <a:r>
              <a:rPr lang="en-US" altLang="zh-CN"/>
              <a:t>kettle</a:t>
            </a:r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7E581B9-F545-4960-8A11-F71A213A69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87514" y="2784585"/>
            <a:ext cx="5036004" cy="27764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8552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6584" y="1463040"/>
            <a:ext cx="6417716" cy="4471768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安装</a:t>
            </a:r>
            <a:r>
              <a:rPr lang="en-US" altLang="zh-CN"/>
              <a:t>Kettle</a:t>
            </a:r>
            <a:r>
              <a:rPr lang="zh-CN" altLang="en-US"/>
              <a:t>步骤</a:t>
            </a:r>
            <a:endParaRPr lang="en-US" altLang="zh-CN"/>
          </a:p>
          <a:p>
            <a:r>
              <a:rPr lang="zh-CN" altLang="en-US"/>
              <a:t>安装</a:t>
            </a:r>
            <a:r>
              <a:rPr lang="en-US" altLang="zh-CN"/>
              <a:t>JDK</a:t>
            </a:r>
          </a:p>
          <a:p>
            <a:r>
              <a:rPr lang="zh-CN" altLang="en-US"/>
              <a:t>配置环境变量</a:t>
            </a:r>
            <a:endParaRPr lang="en-US" altLang="zh-CN"/>
          </a:p>
          <a:p>
            <a:r>
              <a:rPr lang="zh-CN" altLang="en-US"/>
              <a:t>安装</a:t>
            </a:r>
            <a:r>
              <a:rPr lang="en-US" altLang="zh-CN"/>
              <a:t>Kettle</a:t>
            </a:r>
            <a:r>
              <a:rPr lang="zh-CN" altLang="en-US"/>
              <a:t>软件包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9F82B00-895D-5847-806D-43DBD7865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windows</a:t>
            </a:r>
            <a:r>
              <a:rPr lang="zh-CN" altLang="en-US" b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安装</a:t>
            </a:r>
            <a:r>
              <a:rPr lang="en-US" altLang="zh-CN" b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Kettle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8713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54193" y="588146"/>
            <a:ext cx="5973761" cy="5681708"/>
          </a:xfrm>
        </p:spPr>
        <p:txBody>
          <a:bodyPr/>
          <a:lstStyle/>
          <a:p>
            <a:r>
              <a:rPr lang="en-US" altLang="zh-CN">
                <a:solidFill>
                  <a:schemeClr val="tx1"/>
                </a:solidFill>
              </a:rPr>
              <a:t>Kettle</a:t>
            </a:r>
            <a:r>
              <a:rPr lang="zh-CN" altLang="en-US">
                <a:solidFill>
                  <a:schemeClr val="tx1"/>
                </a:solidFill>
              </a:rPr>
              <a:t>的介绍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Windows</a:t>
            </a:r>
            <a:r>
              <a:rPr lang="zh-CN" altLang="en-US">
                <a:solidFill>
                  <a:schemeClr val="tx1"/>
                </a:solidFill>
              </a:rPr>
              <a:t>安装</a:t>
            </a:r>
            <a:r>
              <a:rPr lang="en-US" altLang="zh-CN">
                <a:solidFill>
                  <a:schemeClr val="tx1"/>
                </a:solidFill>
              </a:rPr>
              <a:t>Kettle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Kettle</a:t>
            </a:r>
            <a:r>
              <a:rPr lang="zh-CN" altLang="en-US">
                <a:solidFill>
                  <a:srgbClr val="FF0000"/>
                </a:solidFill>
              </a:rPr>
              <a:t>快速入门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/>
              <a:t>程序小姐姐的烦恼</a:t>
            </a:r>
            <a:endParaRPr lang="en-US" altLang="zh-CN" dirty="0"/>
          </a:p>
          <a:p>
            <a:r>
              <a:rPr lang="en-US" altLang="zh-CN"/>
              <a:t>Transformation</a:t>
            </a:r>
            <a:r>
              <a:rPr lang="zh-CN" altLang="en-US"/>
              <a:t>开发</a:t>
            </a:r>
            <a:endParaRPr lang="en-US" altLang="zh-CN" dirty="0"/>
          </a:p>
          <a:p>
            <a:r>
              <a:rPr lang="en-US" altLang="zh-CN"/>
              <a:t>Job</a:t>
            </a:r>
            <a:r>
              <a:rPr lang="zh-CN" altLang="en-US"/>
              <a:t>开发</a:t>
            </a:r>
            <a:endParaRPr lang="en-US" altLang="zh-CN" dirty="0"/>
          </a:p>
          <a:p>
            <a:r>
              <a:rPr lang="en-US" altLang="zh-CN"/>
              <a:t>Kettle</a:t>
            </a:r>
            <a:r>
              <a:rPr lang="zh-CN" altLang="en-US"/>
              <a:t>的</a:t>
            </a:r>
            <a:r>
              <a:rPr lang="en-US" altLang="zh-CN"/>
              <a:t>Linux</a:t>
            </a:r>
            <a:r>
              <a:rPr lang="zh-CN" altLang="en-US"/>
              <a:t>部署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98472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快速入门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404040"/>
              </a:buClr>
              <a:buSzPct val="85000"/>
            </a:pPr>
            <a:r>
              <a:rPr lang="zh-CN" altLang="en-US"/>
              <a:t>需求</a:t>
            </a:r>
            <a:endParaRPr lang="zh-CN" altLang="zh-CN" dirty="0"/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17A9D6A-9494-43AD-87F9-AD24A0F6BE0E}"/>
              </a:ext>
            </a:extLst>
          </p:cNvPr>
          <p:cNvSpPr txBox="1"/>
          <p:nvPr/>
        </p:nvSpPr>
        <p:spPr>
          <a:xfrm>
            <a:off x="593026" y="1561786"/>
            <a:ext cx="91761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有一个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txt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文件，内容如下：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8B12C71-646E-49C0-996B-681FA1A2906B}"/>
              </a:ext>
            </a:extLst>
          </p:cNvPr>
          <p:cNvSpPr txBox="1"/>
          <p:nvPr/>
        </p:nvSpPr>
        <p:spPr>
          <a:xfrm>
            <a:off x="675433" y="2320523"/>
            <a:ext cx="9438951" cy="265457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200">
                <a:effectLst/>
                <a:latin typeface="微软雅黑" panose="020B0503020204020204" pitchFamily="34" charset="-122"/>
                <a:ea typeface="微软雅黑 Light" panose="020B0502040204020203" pitchFamily="34" charset="-122"/>
                <a:cs typeface="微软雅黑" panose="020B0503020204020204" pitchFamily="34" charset="-122"/>
              </a:rPr>
              <a:t>id,name,age,gender,province,city,region,phone,birthday,hobby,register_date</a:t>
            </a:r>
            <a:endParaRPr lang="zh-CN" altLang="zh-CN" sz="12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200">
                <a:effectLst/>
                <a:latin typeface="微软雅黑" panose="020B0503020204020204" pitchFamily="34" charset="-122"/>
                <a:ea typeface="微软雅黑 Light" panose="020B0502040204020203" pitchFamily="34" charset="-122"/>
                <a:cs typeface="微软雅黑" panose="020B0503020204020204" pitchFamily="34" charset="-122"/>
              </a:rPr>
              <a:t>392456197008193000,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张三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,20,0,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北京市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昌平区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回龙观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,18589407692,1970-8-19,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美食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;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篮球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;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足球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,2018-8-6 9:44</a:t>
            </a:r>
            <a:endParaRPr lang="zh-CN" altLang="zh-CN" sz="12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200">
                <a:effectLst/>
                <a:latin typeface="微软雅黑" panose="020B0503020204020204" pitchFamily="34" charset="-122"/>
                <a:ea typeface="微软雅黑 Light" panose="020B0502040204020203" pitchFamily="34" charset="-122"/>
                <a:cs typeface="微软雅黑" panose="020B0503020204020204" pitchFamily="34" charset="-122"/>
              </a:rPr>
              <a:t>267456198006210000,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李四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,25,1,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河南省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郑州市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郑东新区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,18681109672,1980-6-21,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音乐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;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阅读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;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旅游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,2017-4-7 9:14</a:t>
            </a:r>
            <a:endParaRPr lang="zh-CN" altLang="zh-CN" sz="12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200">
                <a:effectLst/>
                <a:latin typeface="微软雅黑" panose="020B0503020204020204" pitchFamily="34" charset="-122"/>
                <a:ea typeface="微软雅黑 Light" panose="020B0502040204020203" pitchFamily="34" charset="-122"/>
                <a:cs typeface="微软雅黑" panose="020B0503020204020204" pitchFamily="34" charset="-122"/>
              </a:rPr>
              <a:t>892456199007203000,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王五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,24,1,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湖北省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武汉市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汉阳区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,18798009102,1990-7-20,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写代码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;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读代码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;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算法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,2016-6-8 7:34</a:t>
            </a:r>
            <a:endParaRPr lang="zh-CN" altLang="zh-CN" sz="12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200">
                <a:effectLst/>
                <a:latin typeface="微软雅黑" panose="020B0503020204020204" pitchFamily="34" charset="-122"/>
                <a:ea typeface="微软雅黑 Light" panose="020B0502040204020203" pitchFamily="34" charset="-122"/>
                <a:cs typeface="微软雅黑" panose="020B0503020204020204" pitchFamily="34" charset="-122"/>
              </a:rPr>
              <a:t>492456198712198000,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赵六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,26,2,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陕西省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西安市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莲湖区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,18189189195,1987-12-19,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购物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;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旅游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,2016-1-9 19:15</a:t>
            </a:r>
            <a:endParaRPr lang="zh-CN" altLang="zh-CN" sz="12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200">
                <a:effectLst/>
                <a:latin typeface="微软雅黑" panose="020B0503020204020204" pitchFamily="34" charset="-122"/>
                <a:ea typeface="微软雅黑 Light" panose="020B0502040204020203" pitchFamily="34" charset="-122"/>
                <a:cs typeface="微软雅黑" panose="020B0503020204020204" pitchFamily="34" charset="-122"/>
              </a:rPr>
              <a:t>392456197008193000,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张三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,20,0,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北京市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昌平区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回龙观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,18589407692,1970-8-19,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美食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;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篮球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;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足球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,2018-8-6 9:44</a:t>
            </a:r>
            <a:endParaRPr lang="zh-CN" altLang="zh-CN" sz="12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200"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392456197008193000,</a:t>
            </a:r>
            <a:r>
              <a:rPr lang="zh-CN" altLang="zh-CN" sz="120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张三</a:t>
            </a:r>
            <a:r>
              <a:rPr lang="en-US" altLang="zh-CN" sz="120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,20,0,</a:t>
            </a:r>
            <a:r>
              <a:rPr lang="zh-CN" altLang="zh-CN" sz="120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北京市</a:t>
            </a:r>
            <a:r>
              <a:rPr lang="en-US" altLang="zh-CN" sz="120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zh-CN" sz="120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昌平区</a:t>
            </a:r>
            <a:r>
              <a:rPr lang="en-US" altLang="zh-CN" sz="120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zh-CN" sz="120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回龙观</a:t>
            </a:r>
            <a:r>
              <a:rPr lang="en-US" altLang="zh-CN" sz="120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,18589407692,1970-8-19,</a:t>
            </a:r>
            <a:r>
              <a:rPr lang="zh-CN" altLang="zh-CN" sz="120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美食</a:t>
            </a:r>
            <a:r>
              <a:rPr lang="en-US" altLang="zh-CN" sz="120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;</a:t>
            </a:r>
            <a:r>
              <a:rPr lang="zh-CN" altLang="zh-CN" sz="120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篮球</a:t>
            </a:r>
            <a:r>
              <a:rPr lang="en-US" altLang="zh-CN" sz="120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;</a:t>
            </a:r>
            <a:r>
              <a:rPr lang="zh-CN" altLang="zh-CN" sz="120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足球</a:t>
            </a:r>
            <a:r>
              <a:rPr lang="en-US" altLang="zh-CN" sz="120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,2018-8-6 9:44</a:t>
            </a:r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7686388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快速入门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404040"/>
              </a:buClr>
              <a:buSzPct val="85000"/>
            </a:pPr>
            <a:r>
              <a:rPr lang="zh-CN" altLang="en-US"/>
              <a:t>需求</a:t>
            </a:r>
            <a:endParaRPr lang="zh-CN" altLang="zh-CN" dirty="0"/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17A9D6A-9494-43AD-87F9-AD24A0F6BE0E}"/>
              </a:ext>
            </a:extLst>
          </p:cNvPr>
          <p:cNvSpPr txBox="1"/>
          <p:nvPr/>
        </p:nvSpPr>
        <p:spPr>
          <a:xfrm>
            <a:off x="593026" y="1561786"/>
            <a:ext cx="91761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我们需要使用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将这个文件中的数据抽取出来，然后装载到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中。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99A776D-1DF5-4A52-80F0-2ECAEAF78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698694"/>
              </p:ext>
            </p:extLst>
          </p:nvPr>
        </p:nvGraphicFramePr>
        <p:xfrm>
          <a:off x="844952" y="2176462"/>
          <a:ext cx="7683586" cy="34418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36754">
                  <a:extLst>
                    <a:ext uri="{9D8B030D-6E8A-4147-A177-3AD203B41FA5}">
                      <a16:colId xmlns:a16="http://schemas.microsoft.com/office/drawing/2014/main" val="815083320"/>
                    </a:ext>
                  </a:extLst>
                </a:gridCol>
                <a:gridCol w="447992">
                  <a:extLst>
                    <a:ext uri="{9D8B030D-6E8A-4147-A177-3AD203B41FA5}">
                      <a16:colId xmlns:a16="http://schemas.microsoft.com/office/drawing/2014/main" val="1242966420"/>
                    </a:ext>
                  </a:extLst>
                </a:gridCol>
                <a:gridCol w="334323">
                  <a:extLst>
                    <a:ext uri="{9D8B030D-6E8A-4147-A177-3AD203B41FA5}">
                      <a16:colId xmlns:a16="http://schemas.microsoft.com/office/drawing/2014/main" val="1275637151"/>
                    </a:ext>
                  </a:extLst>
                </a:gridCol>
                <a:gridCol w="481426">
                  <a:extLst>
                    <a:ext uri="{9D8B030D-6E8A-4147-A177-3AD203B41FA5}">
                      <a16:colId xmlns:a16="http://schemas.microsoft.com/office/drawing/2014/main" val="793469938"/>
                    </a:ext>
                  </a:extLst>
                </a:gridCol>
                <a:gridCol w="578379">
                  <a:extLst>
                    <a:ext uri="{9D8B030D-6E8A-4147-A177-3AD203B41FA5}">
                      <a16:colId xmlns:a16="http://schemas.microsoft.com/office/drawing/2014/main" val="1135473710"/>
                    </a:ext>
                  </a:extLst>
                </a:gridCol>
                <a:gridCol w="559992">
                  <a:extLst>
                    <a:ext uri="{9D8B030D-6E8A-4147-A177-3AD203B41FA5}">
                      <a16:colId xmlns:a16="http://schemas.microsoft.com/office/drawing/2014/main" val="3506680083"/>
                    </a:ext>
                  </a:extLst>
                </a:gridCol>
                <a:gridCol w="469725">
                  <a:extLst>
                    <a:ext uri="{9D8B030D-6E8A-4147-A177-3AD203B41FA5}">
                      <a16:colId xmlns:a16="http://schemas.microsoft.com/office/drawing/2014/main" val="821415006"/>
                    </a:ext>
                  </a:extLst>
                </a:gridCol>
                <a:gridCol w="888464">
                  <a:extLst>
                    <a:ext uri="{9D8B030D-6E8A-4147-A177-3AD203B41FA5}">
                      <a16:colId xmlns:a16="http://schemas.microsoft.com/office/drawing/2014/main" val="1856928681"/>
                    </a:ext>
                  </a:extLst>
                </a:gridCol>
                <a:gridCol w="824943">
                  <a:extLst>
                    <a:ext uri="{9D8B030D-6E8A-4147-A177-3AD203B41FA5}">
                      <a16:colId xmlns:a16="http://schemas.microsoft.com/office/drawing/2014/main" val="2446834163"/>
                    </a:ext>
                  </a:extLst>
                </a:gridCol>
                <a:gridCol w="961180">
                  <a:extLst>
                    <a:ext uri="{9D8B030D-6E8A-4147-A177-3AD203B41FA5}">
                      <a16:colId xmlns:a16="http://schemas.microsoft.com/office/drawing/2014/main" val="2240857183"/>
                    </a:ext>
                  </a:extLst>
                </a:gridCol>
                <a:gridCol w="700408">
                  <a:extLst>
                    <a:ext uri="{9D8B030D-6E8A-4147-A177-3AD203B41FA5}">
                      <a16:colId xmlns:a16="http://schemas.microsoft.com/office/drawing/2014/main" val="1903179544"/>
                    </a:ext>
                  </a:extLst>
                </a:gridCol>
              </a:tblGrid>
              <a:tr h="3481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id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name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age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gender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province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city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region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phone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birthday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hobby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register_date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98834090"/>
                  </a:ext>
                </a:extLst>
              </a:tr>
              <a:tr h="515619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392456197008193000 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800">
                          <a:effectLst/>
                        </a:rPr>
                        <a:t>张三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20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0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sz="800">
                          <a:effectLst/>
                        </a:rPr>
                        <a:t>北京市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sz="800">
                          <a:effectLst/>
                        </a:rPr>
                        <a:t>昌平区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zh-CN" sz="800">
                          <a:effectLst/>
                        </a:rPr>
                        <a:t>回龙观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>
                          <a:effectLst/>
                        </a:rPr>
                        <a:t>18589407692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>
                          <a:effectLst/>
                        </a:rPr>
                        <a:t>1970-08-19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zh-CN" sz="800">
                          <a:effectLst/>
                        </a:rPr>
                        <a:t>美食</a:t>
                      </a:r>
                      <a:r>
                        <a:rPr lang="en-US" sz="800">
                          <a:effectLst/>
                        </a:rPr>
                        <a:t>;</a:t>
                      </a:r>
                      <a:r>
                        <a:rPr lang="zh-CN" sz="800">
                          <a:effectLst/>
                        </a:rPr>
                        <a:t>篮球</a:t>
                      </a:r>
                      <a:r>
                        <a:rPr lang="en-US" sz="800">
                          <a:effectLst/>
                        </a:rPr>
                        <a:t>;</a:t>
                      </a:r>
                      <a:r>
                        <a:rPr lang="zh-CN" sz="800">
                          <a:effectLst/>
                        </a:rPr>
                        <a:t>足球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>
                          <a:effectLst/>
                        </a:rPr>
                        <a:t>2018-08-06 09:44:43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98021068"/>
                  </a:ext>
                </a:extLst>
              </a:tr>
              <a:tr h="515619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267456198006210000 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800">
                          <a:effectLst/>
                        </a:rPr>
                        <a:t>李四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25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1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sz="800">
                          <a:effectLst/>
                        </a:rPr>
                        <a:t>河南省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sz="800">
                          <a:effectLst/>
                        </a:rPr>
                        <a:t>郑州市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zh-CN" sz="800">
                          <a:effectLst/>
                        </a:rPr>
                        <a:t>郑东新区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>
                          <a:effectLst/>
                        </a:rPr>
                        <a:t>18681109672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>
                          <a:effectLst/>
                        </a:rPr>
                        <a:t>1980-06-21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zh-CN" sz="800">
                          <a:effectLst/>
                        </a:rPr>
                        <a:t>音乐</a:t>
                      </a:r>
                      <a:r>
                        <a:rPr lang="en-US" sz="800">
                          <a:effectLst/>
                        </a:rPr>
                        <a:t>;</a:t>
                      </a:r>
                      <a:r>
                        <a:rPr lang="zh-CN" sz="800">
                          <a:effectLst/>
                        </a:rPr>
                        <a:t>阅读</a:t>
                      </a:r>
                      <a:r>
                        <a:rPr lang="en-US" sz="800">
                          <a:effectLst/>
                        </a:rPr>
                        <a:t>;</a:t>
                      </a:r>
                      <a:r>
                        <a:rPr lang="zh-CN" sz="800">
                          <a:effectLst/>
                        </a:rPr>
                        <a:t>旅游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>
                          <a:effectLst/>
                        </a:rPr>
                        <a:t>2017-04-07 09:14:13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85415890"/>
                  </a:ext>
                </a:extLst>
              </a:tr>
              <a:tr h="515619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892456199007203000 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800">
                          <a:effectLst/>
                        </a:rPr>
                        <a:t>王五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24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1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sz="800">
                          <a:effectLst/>
                        </a:rPr>
                        <a:t>湖北省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sz="800">
                          <a:effectLst/>
                        </a:rPr>
                        <a:t>武汉市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zh-CN" sz="800">
                          <a:effectLst/>
                        </a:rPr>
                        <a:t>汉阳区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>
                          <a:effectLst/>
                        </a:rPr>
                        <a:t>18798009102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>
                          <a:effectLst/>
                        </a:rPr>
                        <a:t>1990-07-20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zh-CN" sz="800">
                          <a:effectLst/>
                        </a:rPr>
                        <a:t>写代码</a:t>
                      </a:r>
                      <a:r>
                        <a:rPr lang="en-US" sz="800">
                          <a:effectLst/>
                        </a:rPr>
                        <a:t>;</a:t>
                      </a:r>
                      <a:r>
                        <a:rPr lang="zh-CN" sz="800">
                          <a:effectLst/>
                        </a:rPr>
                        <a:t>读代码</a:t>
                      </a:r>
                      <a:r>
                        <a:rPr lang="en-US" sz="800">
                          <a:effectLst/>
                        </a:rPr>
                        <a:t>;</a:t>
                      </a:r>
                      <a:r>
                        <a:rPr lang="zh-CN" sz="800">
                          <a:effectLst/>
                        </a:rPr>
                        <a:t>算法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>
                          <a:effectLst/>
                        </a:rPr>
                        <a:t>2016-06-08 07:34:23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33361098"/>
                  </a:ext>
                </a:extLst>
              </a:tr>
              <a:tr h="515619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492456198712198000 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800">
                          <a:effectLst/>
                        </a:rPr>
                        <a:t>赵六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26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2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sz="800">
                          <a:effectLst/>
                        </a:rPr>
                        <a:t>陕西省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sz="800">
                          <a:effectLst/>
                        </a:rPr>
                        <a:t>西安市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zh-CN" sz="800">
                          <a:effectLst/>
                        </a:rPr>
                        <a:t>莲湖区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>
                          <a:effectLst/>
                        </a:rPr>
                        <a:t>18189189195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>
                          <a:effectLst/>
                        </a:rPr>
                        <a:t>1987-12-19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zh-CN" sz="800">
                          <a:effectLst/>
                        </a:rPr>
                        <a:t>购物</a:t>
                      </a:r>
                      <a:r>
                        <a:rPr lang="en-US" sz="800">
                          <a:effectLst/>
                        </a:rPr>
                        <a:t>;</a:t>
                      </a:r>
                      <a:r>
                        <a:rPr lang="zh-CN" sz="800">
                          <a:effectLst/>
                        </a:rPr>
                        <a:t>旅游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>
                          <a:effectLst/>
                        </a:rPr>
                        <a:t>2016-01-09 19:15:53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0871646"/>
                  </a:ext>
                </a:extLst>
              </a:tr>
              <a:tr h="515619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392456197008193000 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800">
                          <a:effectLst/>
                        </a:rPr>
                        <a:t>张三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20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0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sz="800">
                          <a:effectLst/>
                        </a:rPr>
                        <a:t>北京市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sz="800">
                          <a:effectLst/>
                        </a:rPr>
                        <a:t>昌平区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zh-CN" sz="800">
                          <a:effectLst/>
                        </a:rPr>
                        <a:t>回龙观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>
                          <a:effectLst/>
                        </a:rPr>
                        <a:t>18589407692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>
                          <a:effectLst/>
                        </a:rPr>
                        <a:t>1970-08-19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zh-CN" sz="800">
                          <a:effectLst/>
                        </a:rPr>
                        <a:t>美食</a:t>
                      </a:r>
                      <a:r>
                        <a:rPr lang="en-US" sz="800">
                          <a:effectLst/>
                        </a:rPr>
                        <a:t>;</a:t>
                      </a:r>
                      <a:r>
                        <a:rPr lang="zh-CN" sz="800">
                          <a:effectLst/>
                        </a:rPr>
                        <a:t>篮球</a:t>
                      </a:r>
                      <a:r>
                        <a:rPr lang="en-US" sz="800">
                          <a:effectLst/>
                        </a:rPr>
                        <a:t>;</a:t>
                      </a:r>
                      <a:r>
                        <a:rPr lang="zh-CN" sz="800">
                          <a:effectLst/>
                        </a:rPr>
                        <a:t>足球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>
                          <a:effectLst/>
                        </a:rPr>
                        <a:t>2018-08-06 09:44:43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5085542"/>
                  </a:ext>
                </a:extLst>
              </a:tr>
              <a:tr h="515619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392456197008193000 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800">
                          <a:effectLst/>
                        </a:rPr>
                        <a:t>张三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20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0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sz="800">
                          <a:effectLst/>
                        </a:rPr>
                        <a:t>北京市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sz="800">
                          <a:effectLst/>
                        </a:rPr>
                        <a:t>昌平区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zh-CN" sz="800">
                          <a:effectLst/>
                        </a:rPr>
                        <a:t>回龙观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>
                          <a:effectLst/>
                        </a:rPr>
                        <a:t>18589407692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>
                          <a:effectLst/>
                        </a:rPr>
                        <a:t>1970-08-19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zh-CN" sz="800">
                          <a:effectLst/>
                        </a:rPr>
                        <a:t>美食</a:t>
                      </a:r>
                      <a:r>
                        <a:rPr lang="en-US" sz="800">
                          <a:effectLst/>
                        </a:rPr>
                        <a:t>;</a:t>
                      </a:r>
                      <a:r>
                        <a:rPr lang="zh-CN" sz="800">
                          <a:effectLst/>
                        </a:rPr>
                        <a:t>篮球</a:t>
                      </a:r>
                      <a:r>
                        <a:rPr lang="en-US" sz="800">
                          <a:effectLst/>
                        </a:rPr>
                        <a:t>;</a:t>
                      </a:r>
                      <a:r>
                        <a:rPr lang="zh-CN" sz="800">
                          <a:effectLst/>
                        </a:rPr>
                        <a:t>足球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>
                          <a:effectLst/>
                        </a:rPr>
                        <a:t>2018-08-06 09:44:43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01368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5221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4A1AFF-5EB0-5C4B-93C7-DF3AA87FFA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数据仓库是一个很大的数据存储集合，出于企业的分析性报告和决策支持目的而创建的，对多样的业务数据进行筛选与整合。它为企业提供一定的</a:t>
            </a:r>
            <a:r>
              <a:rPr kumimoji="1"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BI</a:t>
            </a:r>
            <a:r>
              <a:rPr kumimoji="1"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能力，指导业务流程改进，监视时间成本、质量以及控制。</a:t>
            </a:r>
            <a:endParaRPr kumimoji="1"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介绍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数据仓库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DCDBA5A-C124-454A-B7F0-04F9B6DE3B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24391" y="2601650"/>
            <a:ext cx="8644023" cy="401216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742645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快速入门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404040"/>
              </a:buClr>
              <a:buSzPct val="85000"/>
            </a:pPr>
            <a:r>
              <a:rPr lang="zh-CN" altLang="en-US"/>
              <a:t>需求</a:t>
            </a:r>
            <a:endParaRPr lang="zh-CN" altLang="zh-CN" dirty="0"/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17A9D6A-9494-43AD-87F9-AD24A0F6BE0E}"/>
              </a:ext>
            </a:extLst>
          </p:cNvPr>
          <p:cNvSpPr txBox="1"/>
          <p:nvPr/>
        </p:nvSpPr>
        <p:spPr>
          <a:xfrm>
            <a:off x="593026" y="1561786"/>
            <a:ext cx="91761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我们需要使用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将这个文件中的数据抽取出来，然后装载到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0297589-28D2-47CB-B695-401246A860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10880" y="2257677"/>
            <a:ext cx="7694566" cy="412553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356974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快速入门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404040"/>
              </a:buClr>
              <a:buSzPct val="85000"/>
            </a:pPr>
            <a:r>
              <a:rPr lang="en-US" altLang="zh-CN"/>
              <a:t>Kettle</a:t>
            </a:r>
            <a:r>
              <a:rPr lang="zh-CN" altLang="en-US"/>
              <a:t>的基本开发步骤</a:t>
            </a:r>
            <a:endParaRPr lang="zh-CN" altLang="zh-CN" dirty="0"/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17A9D6A-9494-43AD-87F9-AD24A0F6BE0E}"/>
              </a:ext>
            </a:extLst>
          </p:cNvPr>
          <p:cNvSpPr txBox="1"/>
          <p:nvPr/>
        </p:nvSpPr>
        <p:spPr>
          <a:xfrm>
            <a:off x="593026" y="1561786"/>
            <a:ext cx="11598974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、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要使用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来进行数据处理，首先要做的是构建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的数据流图，也就是用可视化操作像排积木的方式，把要做的事情排列出来。</a:t>
            </a:r>
          </a:p>
          <a:p>
            <a:pPr>
              <a:spcBef>
                <a:spcPts val="900"/>
              </a:spcBef>
              <a:spcAft>
                <a:spcPts val="900"/>
              </a:spcAft>
            </a:pP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C14C6D5-D30C-4DE5-999D-2183E10BA9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87340" y="3012611"/>
            <a:ext cx="5691505" cy="211645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427345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快速入门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404040"/>
              </a:buClr>
              <a:buSzPct val="85000"/>
            </a:pPr>
            <a:r>
              <a:rPr lang="en-US" altLang="zh-CN"/>
              <a:t>Kettle</a:t>
            </a:r>
            <a:r>
              <a:rPr lang="zh-CN" altLang="en-US"/>
              <a:t>的基本开发步骤</a:t>
            </a:r>
            <a:endParaRPr lang="zh-CN" altLang="zh-CN" dirty="0"/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17A9D6A-9494-43AD-87F9-AD24A0F6BE0E}"/>
              </a:ext>
            </a:extLst>
          </p:cNvPr>
          <p:cNvSpPr txBox="1"/>
          <p:nvPr/>
        </p:nvSpPr>
        <p:spPr>
          <a:xfrm>
            <a:off x="844952" y="1852798"/>
            <a:ext cx="1159897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900"/>
              </a:spcBef>
              <a:spcAft>
                <a:spcPts val="900"/>
              </a:spcAft>
            </a:pP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、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配置数据流图中的各个组件</a:t>
            </a:r>
          </a:p>
          <a:p>
            <a:pPr lvl="0">
              <a:spcBef>
                <a:spcPts val="900"/>
              </a:spcBef>
              <a:spcAft>
                <a:spcPts val="900"/>
              </a:spcAft>
            </a:pP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、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保存并启动执行</a:t>
            </a:r>
          </a:p>
          <a:p>
            <a:pPr>
              <a:spcBef>
                <a:spcPts val="900"/>
              </a:spcBef>
              <a:spcAft>
                <a:spcPts val="900"/>
              </a:spcAft>
            </a:pP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8346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快速入门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404040"/>
              </a:buClr>
              <a:buSzPct val="85000"/>
            </a:pP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构建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7BE3862-5ADA-4FBB-8CF1-08E9397800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24391" y="2165105"/>
            <a:ext cx="5291771" cy="231897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C69C7D2-A2A1-4F23-BD27-DE1C3C2F3671}"/>
              </a:ext>
            </a:extLst>
          </p:cNvPr>
          <p:cNvSpPr txBox="1"/>
          <p:nvPr/>
        </p:nvSpPr>
        <p:spPr>
          <a:xfrm>
            <a:off x="844952" y="1702862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效果图：</a:t>
            </a:r>
          </a:p>
        </p:txBody>
      </p:sp>
    </p:spTree>
    <p:extLst>
      <p:ext uri="{BB962C8B-B14F-4D97-AF65-F5344CB8AC3E}">
        <p14:creationId xmlns:p14="http://schemas.microsoft.com/office/powerpoint/2010/main" val="26551949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快速入门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 b="1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开发步骤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69C7D2-A2A1-4F23-BD27-DE1C3C2F3671}"/>
              </a:ext>
            </a:extLst>
          </p:cNvPr>
          <p:cNvSpPr txBox="1"/>
          <p:nvPr/>
        </p:nvSpPr>
        <p:spPr>
          <a:xfrm>
            <a:off x="844952" y="1555005"/>
            <a:ext cx="8636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>
                <a:ea typeface="微软雅黑 Light" panose="020B0502040204020203" pitchFamily="34" charset="-122"/>
              </a:rPr>
              <a:t>1</a:t>
            </a:r>
            <a:r>
              <a:rPr lang="zh-CN" altLang="en-US">
                <a:ea typeface="微软雅黑 Light" panose="020B0502040204020203" pitchFamily="34" charset="-122"/>
              </a:rPr>
              <a:t>、</a:t>
            </a:r>
            <a:r>
              <a:rPr lang="zh-CN" altLang="zh-CN">
                <a:ea typeface="微软雅黑 Light" panose="020B0502040204020203" pitchFamily="34" charset="-122"/>
              </a:rPr>
              <a:t>将左边的核心对象中的 输入文件夹下的文本文件输入 拖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微软雅黑 Light" panose="020B0502040204020203" pitchFamily="34" charset="-122"/>
              </a:rPr>
              <a:t>拽到中间空白区域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5AB0C37-2548-465F-AECC-3FD125B428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2520" y="2042614"/>
            <a:ext cx="5623560" cy="33502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66890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快速入门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 b="1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开发步骤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69C7D2-A2A1-4F23-BD27-DE1C3C2F3671}"/>
              </a:ext>
            </a:extLst>
          </p:cNvPr>
          <p:cNvSpPr txBox="1"/>
          <p:nvPr/>
        </p:nvSpPr>
        <p:spPr>
          <a:xfrm>
            <a:off x="844952" y="1555005"/>
            <a:ext cx="8636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2. </a:t>
            </a:r>
            <a:r>
              <a:rPr lang="zh-CN" altLang="en-US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从输出文件夹中将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en-US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输出 组件拖拽到中间空白区域。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ED94BDA-006D-44C0-86C4-15ADDA3495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3830" y="2149524"/>
            <a:ext cx="5623560" cy="33502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02224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快速入门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 b="1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开发步骤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69C7D2-A2A1-4F23-BD27-DE1C3C2F3671}"/>
              </a:ext>
            </a:extLst>
          </p:cNvPr>
          <p:cNvSpPr txBox="1"/>
          <p:nvPr/>
        </p:nvSpPr>
        <p:spPr>
          <a:xfrm>
            <a:off x="844952" y="1555005"/>
            <a:ext cx="86369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3. </a:t>
            </a:r>
            <a:r>
              <a:rPr lang="zh-CN" altLang="en-US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按住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Shift</a:t>
            </a:r>
            <a:r>
              <a:rPr lang="zh-CN" altLang="en-US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键点击 文本文件输入组件，移动鼠标到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en-US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输出，然后释放鼠标，这样就可以将两个组件连接到一起。。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ADCCF44-A5BC-4912-9E24-40EE46FCD9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59876" y="2661676"/>
            <a:ext cx="5634355" cy="215011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308470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快速入门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配置文件文本输入组件</a:t>
            </a:r>
            <a:endParaRPr lang="zh-CN" altLang="zh-CN">
              <a:latin typeface="微软雅黑 Light" panose="020B0502040204020203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69C7D2-A2A1-4F23-BD27-DE1C3C2F3671}"/>
              </a:ext>
            </a:extLst>
          </p:cNvPr>
          <p:cNvSpPr txBox="1"/>
          <p:nvPr/>
        </p:nvSpPr>
        <p:spPr>
          <a:xfrm>
            <a:off x="844952" y="1555005"/>
            <a:ext cx="8636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1. </a:t>
            </a:r>
            <a:r>
              <a:rPr lang="zh-CN" altLang="en-US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双击文本文件输入组件，在弹出窗口中点击「浏览」按钮。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F13358A-2B4E-4A73-B731-3E00B7FCA7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43561" y="2200470"/>
            <a:ext cx="5631815" cy="35648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53554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快速入门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配置文件文本输入组件</a:t>
            </a:r>
            <a:endParaRPr lang="zh-CN" altLang="zh-CN">
              <a:latin typeface="微软雅黑 Light" panose="020B0502040204020203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69C7D2-A2A1-4F23-BD27-DE1C3C2F3671}"/>
              </a:ext>
            </a:extLst>
          </p:cNvPr>
          <p:cNvSpPr txBox="1"/>
          <p:nvPr/>
        </p:nvSpPr>
        <p:spPr>
          <a:xfrm>
            <a:off x="844952" y="1555005"/>
            <a:ext cx="8636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2. </a:t>
            </a:r>
            <a:r>
              <a:rPr lang="zh-CN" altLang="en-US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选择 资料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测试数据 中的 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user.txt </a:t>
            </a:r>
            <a:r>
              <a:rPr lang="zh-CN" altLang="en-US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文件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3DE02B5-A64F-468B-88F2-7F45718E0B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3830" y="2152527"/>
            <a:ext cx="5629910" cy="3889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01549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快速入门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配置文件文本输入组件</a:t>
            </a:r>
            <a:endParaRPr lang="zh-CN" altLang="zh-CN">
              <a:latin typeface="微软雅黑 Light" panose="020B0502040204020203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69C7D2-A2A1-4F23-BD27-DE1C3C2F3671}"/>
              </a:ext>
            </a:extLst>
          </p:cNvPr>
          <p:cNvSpPr txBox="1"/>
          <p:nvPr/>
        </p:nvSpPr>
        <p:spPr>
          <a:xfrm>
            <a:off x="844952" y="1555005"/>
            <a:ext cx="86369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3. </a:t>
            </a:r>
            <a:r>
              <a:rPr lang="zh-CN" altLang="en-US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点击「增加」按钮，将文件加入到要抽取的数据中来。注意：不点添加按钮，将不会抽取数据。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F26A0B9-81BC-4A60-A62B-C89B8F81C7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44952" y="2299070"/>
            <a:ext cx="5633720" cy="37998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023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4A1AFF-5EB0-5C4B-93C7-DF3AA87FFA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382131"/>
            <a:ext cx="10551169" cy="1280005"/>
          </a:xfrm>
        </p:spPr>
        <p:txBody>
          <a:bodyPr/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ETL</a:t>
            </a:r>
            <a:r>
              <a:rPr kumimoji="1"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，是英文</a:t>
            </a:r>
            <a:r>
              <a:rPr kumimoji="1"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Extract-Transform-Load</a:t>
            </a:r>
            <a:r>
              <a:rPr kumimoji="1"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的缩写，用来描述将数据从来源端经（</a:t>
            </a:r>
            <a:r>
              <a:rPr kumimoji="1"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extrac</a:t>
            </a:r>
            <a:r>
              <a:rPr kumimoji="1"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过抽取</a:t>
            </a:r>
            <a:r>
              <a:rPr kumimoji="1"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</a:t>
            </a:r>
            <a:r>
              <a:rPr kumimoji="1"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）、转换（</a:t>
            </a:r>
            <a:r>
              <a:rPr kumimoji="1"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transform</a:t>
            </a:r>
            <a:r>
              <a:rPr kumimoji="1"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）、加载（</a:t>
            </a:r>
            <a:r>
              <a:rPr kumimoji="1"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load</a:t>
            </a:r>
            <a:r>
              <a:rPr kumimoji="1"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）至目的端的过程。</a:t>
            </a:r>
            <a:r>
              <a:rPr kumimoji="1"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ETL</a:t>
            </a:r>
            <a:r>
              <a:rPr kumimoji="1"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是将业务系统的数据经过抽取、清洗、转换之后加载到数据仓库的过程，目的是将企业中分散、零乱、标准不统一的数据整合到一起。</a:t>
            </a:r>
            <a:endParaRPr kumimoji="1"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介绍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1200" y="864941"/>
            <a:ext cx="10749599" cy="517190"/>
          </a:xfrm>
        </p:spPr>
        <p:txBody>
          <a:bodyPr/>
          <a:lstStyle/>
          <a:p>
            <a:r>
              <a:rPr lang="en-US" altLang="zh-CN">
                <a:latin typeface="微软雅黑" panose="020B0503020204020204" pitchFamily="34" charset="-122"/>
                <a:ea typeface="宋体" panose="02010600030101010101" pitchFamily="2" charset="-122"/>
              </a:rPr>
              <a:t>ETL</a:t>
            </a:r>
            <a:endParaRPr lang="zh-CN" altLang="zh-CN" dirty="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6437973-509A-4398-8D70-D7691B5BC3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44952" y="2662136"/>
            <a:ext cx="9869045" cy="402923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101559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快速入门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配置文件文本输入组件</a:t>
            </a:r>
            <a:endParaRPr lang="zh-CN" altLang="zh-CN">
              <a:latin typeface="微软雅黑 Light" panose="020B0502040204020203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69C7D2-A2A1-4F23-BD27-DE1C3C2F3671}"/>
              </a:ext>
            </a:extLst>
          </p:cNvPr>
          <p:cNvSpPr txBox="1"/>
          <p:nvPr/>
        </p:nvSpPr>
        <p:spPr>
          <a:xfrm>
            <a:off x="844952" y="1555005"/>
            <a:ext cx="86369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4. </a:t>
            </a:r>
            <a:r>
              <a:rPr lang="zh-CN" altLang="en-US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点击「内容」选项卡，将分隔符修改为逗号（注意是英文状态的逗号），将编码方式修改为：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UTF-8</a:t>
            </a:r>
            <a:r>
              <a:rPr lang="zh-CN" altLang="en-US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A5C8170-7C0D-40E5-AA73-B40A60A76B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95131" y="2310821"/>
            <a:ext cx="6009054" cy="35360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75534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快速入门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配置文件文本输入组件</a:t>
            </a:r>
            <a:endParaRPr lang="zh-CN" altLang="zh-CN">
              <a:latin typeface="微软雅黑 Light" panose="020B0502040204020203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69C7D2-A2A1-4F23-BD27-DE1C3C2F3671}"/>
              </a:ext>
            </a:extLst>
          </p:cNvPr>
          <p:cNvSpPr txBox="1"/>
          <p:nvPr/>
        </p:nvSpPr>
        <p:spPr>
          <a:xfrm>
            <a:off x="844952" y="1555005"/>
            <a:ext cx="86369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5. </a:t>
            </a:r>
            <a:r>
              <a:rPr lang="zh-CN" altLang="en-US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点击「字段」选项卡，再点击「获取字段」按钮，可以读取到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txt</a:t>
            </a:r>
            <a:r>
              <a:rPr lang="zh-CN" altLang="en-US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文件中的所有字段。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C2E2602-11CD-44AA-94B9-D79706D708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3830" y="2406552"/>
            <a:ext cx="6487216" cy="37568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6522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快速入门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配置文件文本输入组件</a:t>
            </a:r>
            <a:endParaRPr lang="zh-CN" altLang="zh-CN">
              <a:latin typeface="微软雅黑 Light" panose="020B0502040204020203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69C7D2-A2A1-4F23-BD27-DE1C3C2F3671}"/>
              </a:ext>
            </a:extLst>
          </p:cNvPr>
          <p:cNvSpPr txBox="1"/>
          <p:nvPr/>
        </p:nvSpPr>
        <p:spPr>
          <a:xfrm>
            <a:off x="844952" y="1555005"/>
            <a:ext cx="8636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6.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点击「预览记录」按钮，查看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是否能够读取到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user.txt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中的数据。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3ABF72D-6932-4E4D-AB1C-091EC1D28A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24391" y="2359098"/>
            <a:ext cx="4762500" cy="3212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8B7D0B8-1973-4E0F-9E08-713F5C02F48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2359098"/>
            <a:ext cx="5171609" cy="32124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08478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快速入门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配置文件文本输入组件</a:t>
            </a:r>
            <a:endParaRPr lang="zh-CN" altLang="zh-CN">
              <a:latin typeface="微软雅黑 Light" panose="020B0502040204020203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69C7D2-A2A1-4F23-BD27-DE1C3C2F3671}"/>
              </a:ext>
            </a:extLst>
          </p:cNvPr>
          <p:cNvSpPr txBox="1"/>
          <p:nvPr/>
        </p:nvSpPr>
        <p:spPr>
          <a:xfrm>
            <a:off x="844952" y="1555005"/>
            <a:ext cx="8636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7.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点击「确定」按钮保存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DCA7D99-6859-42BB-946A-D4DBA32A7F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24390" y="2394266"/>
            <a:ext cx="5432447" cy="33734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55561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快速入门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配置</a:t>
            </a:r>
            <a:r>
              <a:rPr lang="en-US" altLang="zh-CN">
                <a:latin typeface="微软雅黑 Light" panose="020B0502040204020203" pitchFamily="34" charset="-122"/>
                <a:ea typeface="微软雅黑" panose="020B0503020204020204" pitchFamily="34" charset="-122"/>
              </a:rPr>
              <a:t>Excel</a:t>
            </a: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输出组件</a:t>
            </a:r>
            <a:endParaRPr lang="zh-CN" altLang="zh-CN">
              <a:latin typeface="微软雅黑 Light" panose="020B0502040204020203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5E5487B-A3BF-469C-B510-2D0B7AF426F9}"/>
              </a:ext>
            </a:extLst>
          </p:cNvPr>
          <p:cNvSpPr txBox="1"/>
          <p:nvPr/>
        </p:nvSpPr>
        <p:spPr>
          <a:xfrm>
            <a:off x="867458" y="1635973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1. 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双击 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输出组件，在弹出窗口中点击「浏览」按钮。</a:t>
            </a:r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04B2613-D8AD-483E-A315-6A5D2AAFE8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24391" y="2297141"/>
            <a:ext cx="5620828" cy="34442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47667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快速入门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配置</a:t>
            </a:r>
            <a:r>
              <a:rPr lang="en-US" altLang="zh-CN">
                <a:latin typeface="微软雅黑 Light" panose="020B0502040204020203" pitchFamily="34" charset="-122"/>
                <a:ea typeface="微软雅黑" panose="020B0503020204020204" pitchFamily="34" charset="-122"/>
              </a:rPr>
              <a:t>Excel</a:t>
            </a: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输出组件</a:t>
            </a:r>
            <a:endParaRPr lang="zh-CN" altLang="zh-CN">
              <a:latin typeface="微软雅黑 Light" panose="020B0502040204020203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5E5487B-A3BF-469C-B510-2D0B7AF426F9}"/>
              </a:ext>
            </a:extLst>
          </p:cNvPr>
          <p:cNvSpPr txBox="1"/>
          <p:nvPr/>
        </p:nvSpPr>
        <p:spPr>
          <a:xfrm>
            <a:off x="710880" y="1690009"/>
            <a:ext cx="99780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2. </a:t>
            </a:r>
            <a:r>
              <a:rPr lang="zh-CN" altLang="en-US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点击「内容」选项卡，设置要将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en-US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文件输出到哪儿的路径，然后点击确定，再删除文件后缀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xls</a:t>
            </a:r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4113F97-B807-4F84-8012-51BFAE133F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44952" y="2536867"/>
            <a:ext cx="4052570" cy="36937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51565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快速入门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配置</a:t>
            </a:r>
            <a:r>
              <a:rPr lang="en-US" altLang="zh-CN">
                <a:latin typeface="微软雅黑 Light" panose="020B0502040204020203" pitchFamily="34" charset="-122"/>
                <a:ea typeface="微软雅黑" panose="020B0503020204020204" pitchFamily="34" charset="-122"/>
              </a:rPr>
              <a:t>Excel</a:t>
            </a: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输出组件</a:t>
            </a:r>
            <a:endParaRPr lang="zh-CN" altLang="zh-CN">
              <a:latin typeface="微软雅黑 Light" panose="020B0502040204020203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5E5487B-A3BF-469C-B510-2D0B7AF426F9}"/>
              </a:ext>
            </a:extLst>
          </p:cNvPr>
          <p:cNvSpPr txBox="1"/>
          <p:nvPr/>
        </p:nvSpPr>
        <p:spPr>
          <a:xfrm>
            <a:off x="710880" y="1700432"/>
            <a:ext cx="99780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3.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点击「字段」选项卡，再点击「获取字段」，将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age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的格式设置为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0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，表示只输出不带小数点的数字。</a:t>
            </a:r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625EC5C-5C89-4512-9FC5-E22F17A9A0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10880" y="2653714"/>
            <a:ext cx="4002405" cy="3027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31624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快速入门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保存并启动执行</a:t>
            </a:r>
            <a:endParaRPr lang="zh-CN" altLang="zh-CN">
              <a:latin typeface="微软雅黑 Light" panose="020B0502040204020203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A308D44-01C6-452E-814F-52F0A3A71EDF}"/>
              </a:ext>
            </a:extLst>
          </p:cNvPr>
          <p:cNvSpPr txBox="1"/>
          <p:nvPr/>
        </p:nvSpPr>
        <p:spPr>
          <a:xfrm>
            <a:off x="780318" y="1635973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1.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点击工具条上方的保存按钮，或者按快捷键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Ctrl + s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5BB5DE7-2901-42E1-803F-7465E2CF0C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17270" y="2413293"/>
            <a:ext cx="5623560" cy="33502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66281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快速入门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保存并启动执行</a:t>
            </a:r>
            <a:endParaRPr lang="zh-CN" altLang="zh-CN">
              <a:latin typeface="微软雅黑 Light" panose="020B0502040204020203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A308D44-01C6-452E-814F-52F0A3A71EDF}"/>
              </a:ext>
            </a:extLst>
          </p:cNvPr>
          <p:cNvSpPr txBox="1"/>
          <p:nvPr/>
        </p:nvSpPr>
        <p:spPr>
          <a:xfrm>
            <a:off x="780317" y="1635973"/>
            <a:ext cx="85659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ea typeface="微软雅黑 Light" panose="020B0502040204020203" pitchFamily="34" charset="-122"/>
                <a:cs typeface="Times New Roman" panose="02020603050405020304" pitchFamily="18" charset="0"/>
              </a:rPr>
              <a:t>2. Kettle</a:t>
            </a:r>
            <a:r>
              <a:rPr lang="zh-CN" altLang="en-US">
                <a:ea typeface="微软雅黑 Light" panose="020B0502040204020203" pitchFamily="34" charset="-122"/>
                <a:cs typeface="Times New Roman" panose="02020603050405020304" pitchFamily="18" charset="0"/>
              </a:rPr>
              <a:t>会提示让我们保存该数据流图（转换），我们保存到一个指定位置即可，然后点击「保存」按钮即可。</a:t>
            </a:r>
          </a:p>
          <a:p>
            <a:r>
              <a:rPr lang="en-US" altLang="zh-CN">
                <a:ea typeface="微软雅黑 Light" panose="020B0502040204020203" pitchFamily="34" charset="-122"/>
                <a:cs typeface="Times New Roman" panose="02020603050405020304" pitchFamily="18" charset="0"/>
              </a:rPr>
              <a:t>3. </a:t>
            </a:r>
            <a:r>
              <a:rPr lang="zh-CN" altLang="en-US">
                <a:ea typeface="微软雅黑 Light" panose="020B0502040204020203" pitchFamily="34" charset="-122"/>
                <a:cs typeface="Times New Roman" panose="02020603050405020304" pitchFamily="18" charset="0"/>
              </a:rPr>
              <a:t>点击工具栏上的播放按钮启动执行。</a:t>
            </a:r>
          </a:p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A06F19C-8A1B-4A76-9FA1-A9F4958BB4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44952" y="2650685"/>
            <a:ext cx="5623560" cy="33502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8735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快速入门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保存并启动执行</a:t>
            </a:r>
            <a:endParaRPr lang="zh-CN" altLang="zh-CN">
              <a:latin typeface="微软雅黑 Light" panose="020B0502040204020203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A308D44-01C6-452E-814F-52F0A3A71EDF}"/>
              </a:ext>
            </a:extLst>
          </p:cNvPr>
          <p:cNvSpPr txBox="1"/>
          <p:nvPr/>
        </p:nvSpPr>
        <p:spPr>
          <a:xfrm>
            <a:off x="780317" y="1635973"/>
            <a:ext cx="85659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ea typeface="微软雅黑 Light" panose="020B0502040204020203" pitchFamily="34" charset="-122"/>
                <a:cs typeface="Times New Roman" panose="02020603050405020304" pitchFamily="18" charset="0"/>
              </a:rPr>
              <a:t>4. </a:t>
            </a:r>
            <a:r>
              <a:rPr lang="zh-CN" altLang="en-US">
                <a:ea typeface="微软雅黑 Light" panose="020B0502040204020203" pitchFamily="34" charset="-122"/>
                <a:cs typeface="Times New Roman" panose="02020603050405020304" pitchFamily="18" charset="0"/>
              </a:rPr>
              <a:t>执行完后，我们可以到指定的位置，发现</a:t>
            </a:r>
            <a:r>
              <a:rPr lang="en-US" altLang="zh-CN"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en-US">
                <a:ea typeface="微软雅黑 Light" panose="020B0502040204020203" pitchFamily="34" charset="-122"/>
                <a:cs typeface="Times New Roman" panose="02020603050405020304" pitchFamily="18" charset="0"/>
              </a:rPr>
              <a:t>文件已经生成，可以看到里面的内容。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12957B6-54DA-4109-968E-3E581D5A5D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3830" y="2791530"/>
            <a:ext cx="5630545" cy="590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6494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4A1AFF-5EB0-5C4B-93C7-DF3AA87FFA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382131"/>
            <a:ext cx="10551169" cy="1280005"/>
          </a:xfrm>
        </p:spPr>
        <p:txBody>
          <a:bodyPr>
            <a:noAutofit/>
          </a:bodyPr>
          <a:lstStyle/>
          <a:p>
            <a:pPr marL="0" indent="0">
              <a:spcBef>
                <a:spcPts val="900"/>
              </a:spcBef>
              <a:spcAft>
                <a:spcPts val="900"/>
              </a:spcAft>
              <a:buNone/>
            </a:pPr>
            <a:r>
              <a:rPr lang="zh-CN" altLang="zh-CN" sz="16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对于企业或行业应用来说，经常会遇到各种数据的处理，转换，迁移，掌握一种</a:t>
            </a:r>
            <a:r>
              <a:rPr lang="en-US" altLang="zh-CN" sz="16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etl</a:t>
            </a:r>
            <a:r>
              <a:rPr lang="zh-CN" altLang="zh-CN" sz="16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工具的使用，必不可少，这里要学习的</a:t>
            </a:r>
            <a:r>
              <a:rPr lang="en-US" altLang="zh-CN" sz="16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ETL</a:t>
            </a:r>
            <a:r>
              <a:rPr lang="zh-CN" altLang="zh-CN" sz="16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工具是</a:t>
            </a:r>
            <a:r>
              <a:rPr lang="en-US" altLang="zh-CN" sz="16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——Kettle</a:t>
            </a:r>
            <a:r>
              <a:rPr lang="zh-CN" altLang="zh-CN" sz="16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，现在已经更名为</a:t>
            </a:r>
            <a:r>
              <a:rPr lang="en-US" altLang="zh-CN" sz="16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PDI</a:t>
            </a:r>
            <a:r>
              <a:rPr lang="zh-CN" altLang="zh-CN" sz="16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</a:p>
          <a:p>
            <a:pPr marL="342900" lvl="0" indent="-342900" eaLnBrk="0" hangingPunct="0">
              <a:spcBef>
                <a:spcPts val="900"/>
              </a:spcBef>
              <a:spcAft>
                <a:spcPts val="900"/>
              </a:spcAft>
              <a:buFont typeface="Wingdings" panose="05000000000000000000" pitchFamily="2" charset="2"/>
              <a:buChar char=""/>
            </a:pPr>
            <a:r>
              <a:rPr lang="en-US" altLang="zh-CN" sz="16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 Kettle</a:t>
            </a:r>
            <a:r>
              <a:rPr lang="zh-CN" altLang="zh-CN" sz="16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是一款国外开源的</a:t>
            </a:r>
            <a:r>
              <a:rPr lang="en-US" altLang="zh-CN" sz="16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ETL</a:t>
            </a:r>
            <a:r>
              <a:rPr lang="zh-CN" altLang="zh-CN" sz="16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工具，纯</a:t>
            </a:r>
            <a:r>
              <a:rPr lang="en-US" altLang="zh-CN" sz="16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java</a:t>
            </a:r>
            <a:r>
              <a:rPr lang="zh-CN" altLang="zh-CN" sz="16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编写，可以在</a:t>
            </a:r>
            <a:r>
              <a:rPr lang="en-US" altLang="zh-CN" sz="16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Window</a:t>
            </a:r>
            <a:r>
              <a:rPr lang="zh-CN" altLang="zh-CN" sz="16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6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Linux</a:t>
            </a:r>
            <a:r>
              <a:rPr lang="zh-CN" altLang="zh-CN" sz="16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6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Unix</a:t>
            </a:r>
            <a:r>
              <a:rPr lang="zh-CN" altLang="zh-CN" sz="16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上运行，绿色无需安装</a:t>
            </a:r>
          </a:p>
          <a:p>
            <a:pPr marL="342900" lvl="0" indent="-342900">
              <a:spcBef>
                <a:spcPts val="900"/>
              </a:spcBef>
              <a:spcAft>
                <a:spcPts val="900"/>
              </a:spcAft>
              <a:buFont typeface="Wingdings" panose="05000000000000000000" pitchFamily="2" charset="2"/>
              <a:buChar char=""/>
            </a:pPr>
            <a:r>
              <a:rPr lang="en-US" altLang="zh-CN" sz="16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 Kettle</a:t>
            </a:r>
            <a:r>
              <a:rPr lang="zh-CN" altLang="zh-CN" sz="16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中文名称叫水壶，该项目的主程序员</a:t>
            </a:r>
            <a:r>
              <a:rPr lang="en-US" altLang="zh-CN" sz="16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MATT</a:t>
            </a:r>
            <a:r>
              <a:rPr lang="zh-CN" altLang="zh-CN" sz="16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希望把各种数据放到一个壶里，然后以一种指定的格式流出</a:t>
            </a:r>
          </a:p>
          <a:p>
            <a:pPr marL="342900" lvl="0" indent="-342900">
              <a:spcBef>
                <a:spcPts val="900"/>
              </a:spcBef>
              <a:spcAft>
                <a:spcPts val="900"/>
              </a:spcAft>
              <a:buFont typeface="Wingdings" panose="05000000000000000000" pitchFamily="2" charset="2"/>
              <a:buChar char=""/>
            </a:pPr>
            <a:r>
              <a:rPr lang="en-US" altLang="zh-CN" sz="16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 Kettle</a:t>
            </a:r>
            <a:r>
              <a:rPr lang="zh-CN" altLang="zh-CN" sz="16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允许管理来自不同数据库的数据，提供一个图形化的用户环境来描述想做什么，无需关心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介绍</a:t>
            </a:r>
            <a:endParaRPr kumimoji="1" lang="zh-CN" altLang="en-US" dirty="0"/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D1C2994-3CF6-4843-A508-614629F6E2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Kettle</a:t>
            </a:r>
            <a:r>
              <a:rPr lang="zh-CN" altLang="en-US"/>
              <a:t>是什么</a:t>
            </a:r>
          </a:p>
        </p:txBody>
      </p:sp>
    </p:spTree>
    <p:extLst>
      <p:ext uri="{BB962C8B-B14F-4D97-AF65-F5344CB8AC3E}">
        <p14:creationId xmlns:p14="http://schemas.microsoft.com/office/powerpoint/2010/main" val="4218959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6584" y="1463040"/>
            <a:ext cx="6417716" cy="4471768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Kettle</a:t>
            </a:r>
            <a:r>
              <a:rPr lang="zh-CN" altLang="en-US"/>
              <a:t>操作步骤</a:t>
            </a:r>
            <a:r>
              <a:rPr lang="en-US" altLang="zh-CN"/>
              <a:t>:</a:t>
            </a:r>
          </a:p>
          <a:p>
            <a:r>
              <a:rPr lang="zh-CN" altLang="en-US"/>
              <a:t>配置输入组件</a:t>
            </a:r>
            <a:endParaRPr lang="en-US" altLang="zh-CN"/>
          </a:p>
          <a:p>
            <a:r>
              <a:rPr lang="zh-CN" altLang="en-US"/>
              <a:t>配置输出组件</a:t>
            </a:r>
            <a:endParaRPr lang="en-US" altLang="zh-CN"/>
          </a:p>
          <a:p>
            <a:r>
              <a:rPr lang="zh-CN" altLang="en-US"/>
              <a:t>保存并启动执行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9F82B00-895D-5847-806D-43DBD7865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Kettle</a:t>
            </a:r>
            <a:r>
              <a:rPr lang="zh-CN" altLang="en-US"/>
              <a:t>快速入门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56973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54193" y="588146"/>
            <a:ext cx="5973761" cy="5681708"/>
          </a:xfrm>
        </p:spPr>
        <p:txBody>
          <a:bodyPr/>
          <a:lstStyle/>
          <a:p>
            <a:r>
              <a:rPr lang="en-US" altLang="zh-CN">
                <a:solidFill>
                  <a:schemeClr val="tx1"/>
                </a:solidFill>
              </a:rPr>
              <a:t>Kettle</a:t>
            </a:r>
            <a:r>
              <a:rPr lang="zh-CN" altLang="en-US">
                <a:solidFill>
                  <a:schemeClr val="tx1"/>
                </a:solidFill>
              </a:rPr>
              <a:t>的介绍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Windows</a:t>
            </a:r>
            <a:r>
              <a:rPr lang="zh-CN" altLang="en-US">
                <a:solidFill>
                  <a:schemeClr val="tx1"/>
                </a:solidFill>
              </a:rPr>
              <a:t>安装</a:t>
            </a:r>
            <a:r>
              <a:rPr lang="en-US" altLang="zh-CN">
                <a:solidFill>
                  <a:schemeClr val="tx1"/>
                </a:solidFill>
              </a:rPr>
              <a:t>Kettle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Kettle</a:t>
            </a:r>
            <a:r>
              <a:rPr lang="zh-CN" altLang="en-US">
                <a:solidFill>
                  <a:schemeClr val="tx1"/>
                </a:solidFill>
              </a:rPr>
              <a:t>快速入门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程序小姐姐的烦恼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/>
              <a:t>Transformation</a:t>
            </a:r>
            <a:r>
              <a:rPr lang="zh-CN" altLang="en-US"/>
              <a:t>开发</a:t>
            </a:r>
            <a:endParaRPr lang="en-US" altLang="zh-CN" dirty="0"/>
          </a:p>
          <a:p>
            <a:r>
              <a:rPr lang="en-US" altLang="zh-CN"/>
              <a:t>Job</a:t>
            </a:r>
            <a:r>
              <a:rPr lang="zh-CN" altLang="en-US"/>
              <a:t>开发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416322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问题</a:t>
            </a:r>
            <a:endParaRPr lang="zh-CN" altLang="zh-CN">
              <a:latin typeface="微软雅黑 Light" panose="020B0502040204020203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5E5487B-A3BF-469C-B510-2D0B7AF426F9}"/>
              </a:ext>
            </a:extLst>
          </p:cNvPr>
          <p:cNvSpPr txBox="1"/>
          <p:nvPr/>
        </p:nvSpPr>
        <p:spPr>
          <a:xfrm>
            <a:off x="710880" y="1700432"/>
            <a:ext cx="99780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latin typeface="微软雅黑 Light" panose="020B0502040204020203" pitchFamily="34" charset="-122"/>
                <a:ea typeface="阿里巴巴普惠体" panose="00020600040101010101"/>
                <a:cs typeface="Times New Roman" panose="02020603050405020304" pitchFamily="18" charset="0"/>
              </a:rPr>
              <a:t>公司来了有个漂亮的程序员小姐姐叫小花，她刚大学毕业，项目经理安排她这样一项工作：</a:t>
            </a:r>
            <a:endParaRPr lang="en-US" altLang="zh-CN" sz="1800">
              <a:effectLst/>
              <a:latin typeface="微软雅黑 Light" panose="020B0502040204020203" pitchFamily="34" charset="-122"/>
              <a:ea typeface="阿里巴巴普惠体" panose="00020600040101010101"/>
              <a:cs typeface="Times New Roman" panose="02020603050405020304" pitchFamily="18" charset="0"/>
            </a:endParaRPr>
          </a:p>
          <a:p>
            <a:r>
              <a:rPr lang="zh-CN" altLang="zh-CN" sz="1800">
                <a:effectLst/>
                <a:ea typeface="阿里巴巴普惠体" panose="00020600040101010101"/>
                <a:cs typeface="Times New Roman" panose="02020603050405020304" pitchFamily="18" charset="0"/>
              </a:rPr>
              <a:t>有这样一个</a:t>
            </a:r>
            <a:r>
              <a:rPr lang="en-US" altLang="zh-CN" sz="1800">
                <a:effectLst/>
                <a:ea typeface="阿里巴巴普惠体" panose="00020600040101010101"/>
                <a:cs typeface="Times New Roman" panose="02020603050405020304" pitchFamily="18" charset="0"/>
              </a:rPr>
              <a:t>Excel</a:t>
            </a:r>
            <a:r>
              <a:rPr lang="zh-CN" altLang="zh-CN" sz="1800">
                <a:effectLst/>
                <a:ea typeface="阿里巴巴普惠体" panose="00020600040101010101"/>
                <a:cs typeface="Times New Roman" panose="02020603050405020304" pitchFamily="18" charset="0"/>
              </a:rPr>
              <a:t>文件：</a:t>
            </a:r>
            <a:r>
              <a:rPr lang="en-US" altLang="zh-CN" sz="1800">
                <a:effectLst/>
                <a:ea typeface="阿里巴巴普惠体" panose="00020600040101010101"/>
                <a:cs typeface="Times New Roman" panose="02020603050405020304" pitchFamily="18" charset="0"/>
              </a:rPr>
              <a:t>user.xls</a:t>
            </a:r>
            <a:r>
              <a:rPr lang="zh-CN" altLang="zh-CN" sz="1800">
                <a:effectLst/>
                <a:ea typeface="阿里巴巴普惠体" panose="00020600040101010101"/>
                <a:cs typeface="Times New Roman" panose="02020603050405020304" pitchFamily="18" charset="0"/>
              </a:rPr>
              <a:t>，这个文件内容是这样的。</a:t>
            </a:r>
            <a:endParaRPr lang="zh-CN" altLang="zh-CN" sz="1800">
              <a:effectLst/>
              <a:latin typeface="微软雅黑 Light" panose="020B0502040204020203" pitchFamily="34" charset="-122"/>
              <a:ea typeface="阿里巴巴普惠体" panose="00020600040101010101"/>
              <a:cs typeface="Times New Roman" panose="02020603050405020304" pitchFamily="18" charset="0"/>
            </a:endParaRPr>
          </a:p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03CB9B0-64DB-4775-ABE0-A7F3234411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44952" y="2589465"/>
            <a:ext cx="6206480" cy="1043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201C63E-7BEC-46E2-96D6-41033A3FC5C0}"/>
              </a:ext>
            </a:extLst>
          </p:cNvPr>
          <p:cNvSpPr txBox="1"/>
          <p:nvPr/>
        </p:nvSpPr>
        <p:spPr>
          <a:xfrm>
            <a:off x="710880" y="4072989"/>
            <a:ext cx="6097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>
                <a:latin typeface="微软雅黑 Light" panose="020B0502040204020203" pitchFamily="34" charset="-122"/>
                <a:ea typeface="阿里巴巴普惠体" panose="00020600040101010101"/>
                <a:cs typeface="Times New Roman" panose="02020603050405020304" pitchFamily="18" charset="0"/>
              </a:rPr>
              <a:t>项目经理想要让她将这些数据导入到</a:t>
            </a:r>
            <a:r>
              <a:rPr lang="en-US" altLang="zh-CN">
                <a:latin typeface="微软雅黑 Light" panose="020B0502040204020203" pitchFamily="34" charset="-122"/>
                <a:ea typeface="阿里巴巴普惠体" panose="00020600040101010101"/>
                <a:cs typeface="Times New Roman" panose="02020603050405020304" pitchFamily="18" charset="0"/>
              </a:rPr>
              <a:t>MySQL</a:t>
            </a:r>
            <a:r>
              <a:rPr lang="zh-CN" altLang="zh-CN">
                <a:latin typeface="微软雅黑 Light" panose="020B0502040204020203" pitchFamily="34" charset="-122"/>
                <a:ea typeface="阿里巴巴普惠体" panose="00020600040101010101"/>
                <a:cs typeface="Times New Roman" panose="02020603050405020304" pitchFamily="18" charset="0"/>
              </a:rPr>
              <a:t>中来。</a:t>
            </a:r>
          </a:p>
          <a:p>
            <a:r>
              <a:rPr lang="zh-CN" altLang="zh-CN">
                <a:latin typeface="微软雅黑 Light" panose="020B0502040204020203" pitchFamily="34" charset="-122"/>
                <a:ea typeface="阿里巴巴普惠体" panose="00020600040101010101"/>
                <a:cs typeface="Times New Roman" panose="02020603050405020304" pitchFamily="18" charset="0"/>
              </a:rPr>
              <a:t>小花刚来，急得团团转，不知所措，机会来了。</a:t>
            </a:r>
            <a:endParaRPr lang="zh-CN" altLang="en-US">
              <a:latin typeface="微软雅黑 Light" panose="020B0502040204020203" pitchFamily="34" charset="-122"/>
              <a:ea typeface="阿里巴巴普惠体" panose="00020600040101010101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0824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1200" y="1253809"/>
            <a:ext cx="10749599" cy="517190"/>
          </a:xfrm>
        </p:spPr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数据抽取的需求</a:t>
            </a:r>
            <a:endParaRPr lang="zh-CN" altLang="zh-CN">
              <a:latin typeface="微软雅黑 Light" panose="020B0502040204020203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5E5487B-A3BF-469C-B510-2D0B7AF426F9}"/>
              </a:ext>
            </a:extLst>
          </p:cNvPr>
          <p:cNvSpPr txBox="1"/>
          <p:nvPr/>
        </p:nvSpPr>
        <p:spPr>
          <a:xfrm>
            <a:off x="924391" y="2300294"/>
            <a:ext cx="99780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需要从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中将这些用户的数据，使用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抽取到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</a:t>
            </a:r>
          </a:p>
          <a:p>
            <a:endParaRPr lang="en-US" altLang="zh-CN" sz="1800">
              <a:effectLst/>
              <a:latin typeface="微软雅黑 Light" panose="020B0502040204020203" pitchFamily="34" charset="-122"/>
              <a:ea typeface="阿里巴巴普惠体" panose="00020600040101010101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0821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626" y="937285"/>
            <a:ext cx="10749599" cy="517190"/>
          </a:xfrm>
        </p:spPr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准备工作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5E5487B-A3BF-469C-B510-2D0B7AF426F9}"/>
              </a:ext>
            </a:extLst>
          </p:cNvPr>
          <p:cNvSpPr txBox="1"/>
          <p:nvPr/>
        </p:nvSpPr>
        <p:spPr>
          <a:xfrm>
            <a:off x="844952" y="1561670"/>
            <a:ext cx="9978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为了完成本案例，我们需要准备以下几件工作：</a:t>
            </a:r>
            <a:endParaRPr lang="en-US" altLang="zh-CN" sz="1800">
              <a:effectLst/>
              <a:latin typeface="微软雅黑 Light" panose="020B0502040204020203" pitchFamily="34" charset="-122"/>
              <a:ea typeface="阿里巴巴普惠体" panose="00020600040101010101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7E2D302-5842-48C2-A218-DCFACF33F4E5}"/>
              </a:ext>
            </a:extLst>
          </p:cNvPr>
          <p:cNvSpPr txBox="1"/>
          <p:nvPr/>
        </p:nvSpPr>
        <p:spPr>
          <a:xfrm>
            <a:off x="-654831" y="2070370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00200" lvl="3" indent="-228600">
              <a:spcBef>
                <a:spcPts val="600"/>
              </a:spcBef>
              <a:spcAft>
                <a:spcPts val="600"/>
              </a:spcAft>
              <a:buSzPts val="1400"/>
              <a:buFont typeface="微软雅黑" panose="020B0503020204020204" pitchFamily="34" charset="-122"/>
              <a:buAutoNum type="arabicPeriod"/>
            </a:pPr>
            <a:r>
              <a:rPr lang="zh-CN" altLang="zh-CN" sz="1800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找到小姐姐的</a:t>
            </a:r>
            <a:r>
              <a:rPr lang="en-US" altLang="zh-CN" sz="1800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Excel</a:t>
            </a:r>
            <a:r>
              <a:rPr lang="zh-CN" altLang="zh-CN" sz="1800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文件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8877B94-49BC-4254-A7C7-412340455DFE}"/>
              </a:ext>
            </a:extLst>
          </p:cNvPr>
          <p:cNvSpPr txBox="1"/>
          <p:nvPr/>
        </p:nvSpPr>
        <p:spPr>
          <a:xfrm>
            <a:off x="1003830" y="2579070"/>
            <a:ext cx="63374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在资料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/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测试数据 文件夹中可以找到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user.xlsx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文件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673E1A2-A9F9-40BF-A4AF-BABC83E654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3830" y="3228433"/>
            <a:ext cx="7369213" cy="15246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5524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626" y="937285"/>
            <a:ext cx="10749599" cy="517190"/>
          </a:xfrm>
        </p:spPr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准备工作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5E5487B-A3BF-469C-B510-2D0B7AF426F9}"/>
              </a:ext>
            </a:extLst>
          </p:cNvPr>
          <p:cNvSpPr txBox="1"/>
          <p:nvPr/>
        </p:nvSpPr>
        <p:spPr>
          <a:xfrm>
            <a:off x="844952" y="1561670"/>
            <a:ext cx="9978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为了完成本案例，我们需要准备以下几件工作：</a:t>
            </a:r>
            <a:endParaRPr lang="en-US" altLang="zh-CN" sz="1800">
              <a:effectLst/>
              <a:latin typeface="微软雅黑 Light" panose="020B0502040204020203" pitchFamily="34" charset="-122"/>
              <a:ea typeface="阿里巴巴普惠体" panose="00020600040101010101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7E2D302-5842-48C2-A218-DCFACF33F4E5}"/>
              </a:ext>
            </a:extLst>
          </p:cNvPr>
          <p:cNvSpPr txBox="1"/>
          <p:nvPr/>
        </p:nvSpPr>
        <p:spPr>
          <a:xfrm>
            <a:off x="-654831" y="2070370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lang="en-US" altLang="zh-CN">
                <a:latin typeface="微软雅黑" panose="020B0503020204020204" pitchFamily="34" charset="-122"/>
                <a:ea typeface="宋体" panose="02010600030101010101" pitchFamily="2" charset="-122"/>
              </a:rPr>
              <a:t>2.</a:t>
            </a:r>
            <a:r>
              <a:rPr lang="zh-CN" altLang="en-US">
                <a:latin typeface="微软雅黑" panose="020B0503020204020204" pitchFamily="34" charset="-122"/>
                <a:ea typeface="宋体" panose="02010600030101010101" pitchFamily="2" charset="-122"/>
              </a:rPr>
              <a:t> 在</a:t>
            </a:r>
            <a:r>
              <a:rPr lang="en-US" altLang="zh-CN">
                <a:latin typeface="微软雅黑" panose="020B0503020204020204" pitchFamily="34" charset="-122"/>
                <a:ea typeface="宋体" panose="02010600030101010101" pitchFamily="2" charset="-122"/>
              </a:rPr>
              <a:t>MySQL</a:t>
            </a:r>
            <a:r>
              <a:rPr lang="zh-CN" altLang="en-US">
                <a:latin typeface="微软雅黑" panose="020B0503020204020204" pitchFamily="34" charset="-122"/>
                <a:ea typeface="宋体" panose="02010600030101010101" pitchFamily="2" charset="-122"/>
              </a:rPr>
              <a:t>数据库中创建数据库</a:t>
            </a:r>
            <a:endParaRPr lang="zh-CN" altLang="zh-CN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8877B94-49BC-4254-A7C7-412340455DFE}"/>
              </a:ext>
            </a:extLst>
          </p:cNvPr>
          <p:cNvSpPr txBox="1"/>
          <p:nvPr/>
        </p:nvSpPr>
        <p:spPr>
          <a:xfrm>
            <a:off x="1003830" y="2651500"/>
            <a:ext cx="10343218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为了方便将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文件中的数据抽取到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中，我们必须要创建一个名字叫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kettle_demo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的数据库，后续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中的数据会装载到该数据库的表中。</a:t>
            </a:r>
            <a:endParaRPr lang="en-US" altLang="zh-CN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   1. </a:t>
            </a:r>
            <a:r>
              <a:rPr lang="zh-CN" altLang="en-US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DataGrip</a:t>
            </a:r>
            <a:r>
              <a:rPr lang="zh-CN" altLang="en-US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中右键点击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en-US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连接，选择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New/Schema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9938007-6A14-44B6-92A7-2C3E546EC3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02904" y="3795681"/>
            <a:ext cx="3772535" cy="281813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7357275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626" y="937285"/>
            <a:ext cx="10749599" cy="517190"/>
          </a:xfrm>
        </p:spPr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准备工作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5E5487B-A3BF-469C-B510-2D0B7AF426F9}"/>
              </a:ext>
            </a:extLst>
          </p:cNvPr>
          <p:cNvSpPr txBox="1"/>
          <p:nvPr/>
        </p:nvSpPr>
        <p:spPr>
          <a:xfrm>
            <a:off x="844952" y="1561670"/>
            <a:ext cx="9978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为了完成本案例，我们需要准备以下几件工作：</a:t>
            </a:r>
            <a:endParaRPr lang="en-US" altLang="zh-CN" sz="1800">
              <a:effectLst/>
              <a:latin typeface="微软雅黑 Light" panose="020B0502040204020203" pitchFamily="34" charset="-122"/>
              <a:ea typeface="阿里巴巴普惠体" panose="00020600040101010101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7E2D302-5842-48C2-A218-DCFACF33F4E5}"/>
              </a:ext>
            </a:extLst>
          </p:cNvPr>
          <p:cNvSpPr txBox="1"/>
          <p:nvPr/>
        </p:nvSpPr>
        <p:spPr>
          <a:xfrm>
            <a:off x="-654831" y="2070370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lang="en-US" altLang="zh-CN">
                <a:latin typeface="微软雅黑" panose="020B0503020204020204" pitchFamily="34" charset="-122"/>
                <a:ea typeface="宋体" panose="02010600030101010101" pitchFamily="2" charset="-122"/>
              </a:rPr>
              <a:t>2.</a:t>
            </a:r>
            <a:r>
              <a:rPr lang="zh-CN" altLang="en-US">
                <a:latin typeface="微软雅黑" panose="020B0503020204020204" pitchFamily="34" charset="-122"/>
                <a:ea typeface="宋体" panose="02010600030101010101" pitchFamily="2" charset="-122"/>
              </a:rPr>
              <a:t> 在</a:t>
            </a:r>
            <a:r>
              <a:rPr lang="en-US" altLang="zh-CN">
                <a:latin typeface="微软雅黑" panose="020B0503020204020204" pitchFamily="34" charset="-122"/>
                <a:ea typeface="宋体" panose="02010600030101010101" pitchFamily="2" charset="-122"/>
              </a:rPr>
              <a:t>MySQL</a:t>
            </a:r>
            <a:r>
              <a:rPr lang="zh-CN" altLang="en-US">
                <a:latin typeface="微软雅黑" panose="020B0503020204020204" pitchFamily="34" charset="-122"/>
                <a:ea typeface="宋体" panose="02010600030101010101" pitchFamily="2" charset="-122"/>
              </a:rPr>
              <a:t>数据库中创建数据库</a:t>
            </a:r>
            <a:endParaRPr lang="zh-CN" altLang="zh-CN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8877B94-49BC-4254-A7C7-412340455DFE}"/>
              </a:ext>
            </a:extLst>
          </p:cNvPr>
          <p:cNvSpPr txBox="1"/>
          <p:nvPr/>
        </p:nvSpPr>
        <p:spPr>
          <a:xfrm>
            <a:off x="1003830" y="2651500"/>
            <a:ext cx="10343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.</a:t>
            </a:r>
            <a:r>
              <a:rPr lang="zh-CN" altLang="zh-CN" sz="1800">
                <a:solidFill>
                  <a:srgbClr val="000000"/>
                </a:solidFill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在创建数据库的对话框中输入</a:t>
            </a:r>
            <a:r>
              <a:rPr lang="en-US" altLang="zh-CN" sz="1800">
                <a:solidFill>
                  <a:srgbClr val="000000"/>
                </a:solidFill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kettle_demo</a:t>
            </a:r>
            <a:r>
              <a:rPr lang="zh-CN" altLang="zh-CN" sz="1800">
                <a:solidFill>
                  <a:srgbClr val="000000"/>
                </a:solidFill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，点击</a:t>
            </a:r>
            <a:r>
              <a:rPr lang="en-US" altLang="zh-CN" sz="1800">
                <a:solidFill>
                  <a:srgbClr val="000000"/>
                </a:solidFill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Execute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BE6BA50-17D5-4538-B6DD-ACEFF9AFD4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62722" y="3418446"/>
            <a:ext cx="3771265" cy="230568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3813954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626" y="937285"/>
            <a:ext cx="10749599" cy="517190"/>
          </a:xfrm>
        </p:spPr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准备工作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5E5487B-A3BF-469C-B510-2D0B7AF426F9}"/>
              </a:ext>
            </a:extLst>
          </p:cNvPr>
          <p:cNvSpPr txBox="1"/>
          <p:nvPr/>
        </p:nvSpPr>
        <p:spPr>
          <a:xfrm>
            <a:off x="844952" y="1561670"/>
            <a:ext cx="9978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为了完成本案例，我们需要准备以下几件工作：</a:t>
            </a:r>
            <a:endParaRPr lang="en-US" altLang="zh-CN" sz="1800">
              <a:effectLst/>
              <a:latin typeface="微软雅黑 Light" panose="020B0502040204020203" pitchFamily="34" charset="-122"/>
              <a:ea typeface="阿里巴巴普惠体" panose="00020600040101010101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7E2D302-5842-48C2-A218-DCFACF33F4E5}"/>
              </a:ext>
            </a:extLst>
          </p:cNvPr>
          <p:cNvSpPr txBox="1"/>
          <p:nvPr/>
        </p:nvSpPr>
        <p:spPr>
          <a:xfrm>
            <a:off x="-654831" y="2070370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lang="en-US" altLang="zh-CN">
                <a:latin typeface="微软雅黑" panose="020B0503020204020204" pitchFamily="34" charset="-122"/>
                <a:ea typeface="宋体" panose="02010600030101010101" pitchFamily="2" charset="-122"/>
              </a:rPr>
              <a:t>2.</a:t>
            </a:r>
            <a:r>
              <a:rPr lang="zh-CN" altLang="en-US">
                <a:latin typeface="微软雅黑" panose="020B0503020204020204" pitchFamily="34" charset="-122"/>
                <a:ea typeface="宋体" panose="02010600030101010101" pitchFamily="2" charset="-122"/>
              </a:rPr>
              <a:t> 在</a:t>
            </a:r>
            <a:r>
              <a:rPr lang="en-US" altLang="zh-CN">
                <a:latin typeface="微软雅黑" panose="020B0503020204020204" pitchFamily="34" charset="-122"/>
                <a:ea typeface="宋体" panose="02010600030101010101" pitchFamily="2" charset="-122"/>
              </a:rPr>
              <a:t>MySQL</a:t>
            </a:r>
            <a:r>
              <a:rPr lang="zh-CN" altLang="en-US">
                <a:latin typeface="微软雅黑" panose="020B0503020204020204" pitchFamily="34" charset="-122"/>
                <a:ea typeface="宋体" panose="02010600030101010101" pitchFamily="2" charset="-122"/>
              </a:rPr>
              <a:t>数据库中创建数据库</a:t>
            </a:r>
            <a:endParaRPr lang="zh-CN" altLang="zh-CN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8877B94-49BC-4254-A7C7-412340455DFE}"/>
              </a:ext>
            </a:extLst>
          </p:cNvPr>
          <p:cNvSpPr txBox="1"/>
          <p:nvPr/>
        </p:nvSpPr>
        <p:spPr>
          <a:xfrm>
            <a:off x="1003830" y="2651500"/>
            <a:ext cx="10343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800">
                <a:solidFill>
                  <a:srgbClr val="000000"/>
                </a:solidFill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3. </a:t>
            </a:r>
            <a:r>
              <a:rPr lang="zh-CN" altLang="zh-CN" sz="1800">
                <a:solidFill>
                  <a:srgbClr val="000000"/>
                </a:solidFill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我们可以看到</a:t>
            </a:r>
            <a:r>
              <a:rPr lang="en-US" altLang="zh-CN" sz="1800">
                <a:solidFill>
                  <a:srgbClr val="000000"/>
                </a:solidFill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kettle_demo</a:t>
            </a:r>
            <a:r>
              <a:rPr lang="zh-CN" altLang="zh-CN" sz="1800">
                <a:solidFill>
                  <a:srgbClr val="000000"/>
                </a:solidFill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数据库名称就已经创建好了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9A3D22A-1DE4-4214-9767-051B368E5F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3222" y="3232630"/>
            <a:ext cx="3403993" cy="260932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3519563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626" y="937285"/>
            <a:ext cx="10749599" cy="517190"/>
          </a:xfrm>
        </p:spPr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准备工作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5E5487B-A3BF-469C-B510-2D0B7AF426F9}"/>
              </a:ext>
            </a:extLst>
          </p:cNvPr>
          <p:cNvSpPr txBox="1"/>
          <p:nvPr/>
        </p:nvSpPr>
        <p:spPr>
          <a:xfrm>
            <a:off x="844952" y="1561670"/>
            <a:ext cx="9978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为了完成本案例，我们需要准备以下几件工作：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阿里巴巴普惠体" panose="00020600040101010101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7E2D302-5842-48C2-A218-DCFACF33F4E5}"/>
              </a:ext>
            </a:extLst>
          </p:cNvPr>
          <p:cNvSpPr txBox="1"/>
          <p:nvPr/>
        </p:nvSpPr>
        <p:spPr>
          <a:xfrm>
            <a:off x="-473761" y="2121631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2.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在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中加载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MySQL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驱动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8877B94-49BC-4254-A7C7-412340455DFE}"/>
              </a:ext>
            </a:extLst>
          </p:cNvPr>
          <p:cNvSpPr txBox="1"/>
          <p:nvPr/>
        </p:nvSpPr>
        <p:spPr>
          <a:xfrm>
            <a:off x="1003830" y="2787302"/>
            <a:ext cx="1034321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要想连接到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，必须要安装一个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的驱动，就好比我们装完操作系统要安装显卡驱动一样。加载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驱动只需以下两步：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1.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将资料中的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MySQL jdbc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驱动包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mysql-connector-java-5.1.47.jar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和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mysql-connector-java-8.0.13.jar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导入到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data-integration/lib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3.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重启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即可</a:t>
            </a:r>
          </a:p>
        </p:txBody>
      </p:sp>
    </p:spTree>
    <p:extLst>
      <p:ext uri="{BB962C8B-B14F-4D97-AF65-F5344CB8AC3E}">
        <p14:creationId xmlns:p14="http://schemas.microsoft.com/office/powerpoint/2010/main" val="15791596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626" y="937285"/>
            <a:ext cx="10749599" cy="517190"/>
          </a:xfrm>
        </p:spPr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构建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5E5487B-A3BF-469C-B510-2D0B7AF426F9}"/>
              </a:ext>
            </a:extLst>
          </p:cNvPr>
          <p:cNvSpPr txBox="1"/>
          <p:nvPr/>
        </p:nvSpPr>
        <p:spPr>
          <a:xfrm>
            <a:off x="844952" y="1561670"/>
            <a:ext cx="9978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效果图：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5904182-C469-45D8-89FC-386462D6AF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3830" y="2395537"/>
            <a:ext cx="2820207" cy="14027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88670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介绍</a:t>
            </a:r>
            <a:endParaRPr kumimoji="1" lang="zh-CN" altLang="en-US" dirty="0"/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D1C2994-3CF6-4843-A508-614629F6E2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Kettle</a:t>
            </a:r>
            <a:r>
              <a:rPr lang="zh-CN" altLang="en-US"/>
              <a:t>是什么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1C310B6-8D0C-4C33-B6E0-7C6F90ADC7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881333" y="2180605"/>
            <a:ext cx="5324732" cy="2839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5EC3CC0-76FF-4AE9-B1B9-7A73AE6FD3E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71317" y="2047219"/>
            <a:ext cx="5036381" cy="27113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4957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626" y="937285"/>
            <a:ext cx="10749599" cy="517190"/>
          </a:xfrm>
        </p:spPr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 b="1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开发步骤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A62A190-8626-4917-BAF7-BC52FB94D1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480" y="1447372"/>
            <a:ext cx="1133452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533400" algn="l"/>
              </a:tabLst>
            </a:pPr>
            <a:r>
              <a:rPr kumimoji="0" lang="en-US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</a:t>
            </a:r>
            <a:r>
              <a:rPr kumimoji="0" lang="zh-CN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、</a:t>
            </a:r>
            <a:r>
              <a:rPr kumimoji="0" lang="zh-CN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在</a:t>
            </a:r>
            <a:r>
              <a:rPr kumimoji="0" lang="en-US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kumimoji="0" lang="zh-CN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中创建一个转换（两种方式）</a:t>
            </a:r>
            <a:endParaRPr kumimoji="0" lang="zh-CN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533400" algn="l"/>
              </a:tabLst>
            </a:pPr>
            <a:r>
              <a:rPr kumimoji="0" lang="en-US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1)  </a:t>
            </a:r>
            <a:r>
              <a:rPr kumimoji="0" lang="zh-CN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点击菜单：文件</a:t>
            </a:r>
            <a:r>
              <a:rPr kumimoji="0" lang="en-US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/</a:t>
            </a:r>
            <a:r>
              <a:rPr kumimoji="0" lang="zh-CN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新建</a:t>
            </a:r>
            <a:r>
              <a:rPr kumimoji="0" lang="en-US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/</a:t>
            </a:r>
            <a:r>
              <a:rPr kumimoji="0" lang="zh-CN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转换</a:t>
            </a:r>
            <a:endParaRPr kumimoji="0" lang="zh-CN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533400" algn="l"/>
              </a:tabLst>
            </a:pPr>
            <a:r>
              <a:rPr kumimoji="0" lang="en-US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2) </a:t>
            </a:r>
            <a:r>
              <a:rPr kumimoji="0" lang="zh-CN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点击按钮</a:t>
            </a:r>
            <a:r>
              <a:rPr kumimoji="0" lang="zh-CN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  <a:endParaRPr kumimoji="0" lang="en-US" altLang="zh-CN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3) </a:t>
            </a:r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快捷键：</a:t>
            </a:r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Ctrl + N</a:t>
            </a:r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1DB5F47-2B02-4F37-AFAD-26138A9696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85680" y="2866185"/>
            <a:ext cx="5688965" cy="33889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66058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626" y="937285"/>
            <a:ext cx="10749599" cy="517190"/>
          </a:xfrm>
        </p:spPr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 b="1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开发步骤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A62A190-8626-4917-BAF7-BC52FB94D1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999" y="1653958"/>
            <a:ext cx="1133452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533400" algn="l"/>
              </a:tabLst>
            </a:pPr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2. </a:t>
            </a:r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从左边的核心对象中，分别拖入「输入</a:t>
            </a:r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/Excel</a:t>
            </a:r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输入」、「输出</a:t>
            </a:r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表输出」两个组件到中间区域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583519A-829F-4B25-BD93-1B626B324E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44952" y="2222773"/>
            <a:ext cx="5688965" cy="33889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93387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626" y="937285"/>
            <a:ext cx="10749599" cy="517190"/>
          </a:xfrm>
        </p:spPr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 b="1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开发步骤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A62A190-8626-4917-BAF7-BC52FB94D1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999" y="1515459"/>
            <a:ext cx="1133452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3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3.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然后按住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Shift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键，在 「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输入」组件上点击鼠标左键，拖动到「表输出」组件上，连接两个组件，这样数据流图就构建好了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F0888D-1858-426E-A261-1BE51A7FD0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24391" y="2393925"/>
            <a:ext cx="5688965" cy="33889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89225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配置</a:t>
            </a:r>
            <a:r>
              <a:rPr kumimoji="1" lang="en-US" altLang="zh-CN"/>
              <a:t>Kettle</a:t>
            </a:r>
            <a:r>
              <a:rPr kumimoji="1" lang="zh-CN" altLang="en-US"/>
              <a:t>数据流图中的组件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A62A190-8626-4917-BAF7-BC52FB94D1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036" y="943300"/>
            <a:ext cx="1133452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刚刚已经把数据流图构建好了，那么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就可以将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文件中的数据抽取到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中吗？</a:t>
            </a:r>
          </a:p>
          <a:p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显然是不行的。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根本不知道要将哪个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文件中的数据，抽取到哪个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中。我们需要配置这两个组件，告诉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从哪个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文件中抽取，以及将数据装载到哪个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C7FD683-57BA-4B77-8837-2282F83A9D83}"/>
              </a:ext>
            </a:extLst>
          </p:cNvPr>
          <p:cNvSpPr txBox="1"/>
          <p:nvPr/>
        </p:nvSpPr>
        <p:spPr>
          <a:xfrm>
            <a:off x="-653612" y="1837716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lang="zh-CN" altLang="en-US" b="1"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一、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Excel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输入组件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75C0E93-DBEB-474A-9E5C-F38D023977A9}"/>
              </a:ext>
            </a:extLst>
          </p:cNvPr>
          <p:cNvSpPr txBox="1"/>
          <p:nvPr/>
        </p:nvSpPr>
        <p:spPr>
          <a:xfrm>
            <a:off x="924391" y="2357424"/>
            <a:ext cx="924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1.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双击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输入组件，会弹出一个对话框，我们可以再该对话框中配置该组件</a:t>
            </a:r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0DA8AD0-4772-4E1D-BEEC-193D8DE5E7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92865" y="2761046"/>
            <a:ext cx="5607050" cy="3559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6321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配置</a:t>
            </a:r>
            <a:r>
              <a:rPr kumimoji="1" lang="en-US" altLang="zh-CN"/>
              <a:t>Kettle</a:t>
            </a:r>
            <a:r>
              <a:rPr kumimoji="1" lang="zh-CN" altLang="en-US"/>
              <a:t>数据流图中的组件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C7FD683-57BA-4B77-8837-2282F83A9D83}"/>
              </a:ext>
            </a:extLst>
          </p:cNvPr>
          <p:cNvSpPr txBox="1"/>
          <p:nvPr/>
        </p:nvSpPr>
        <p:spPr>
          <a:xfrm>
            <a:off x="-807521" y="1259270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lang="zh-CN" altLang="en-US" b="1"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一、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Excel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输入组件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75C0E93-DBEB-474A-9E5C-F38D023977A9}"/>
              </a:ext>
            </a:extLst>
          </p:cNvPr>
          <p:cNvSpPr txBox="1"/>
          <p:nvPr/>
        </p:nvSpPr>
        <p:spPr>
          <a:xfrm>
            <a:off x="844952" y="1841273"/>
            <a:ext cx="92482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2.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因为此处要抽取的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文件为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Excel 2007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版本，所以指定</a:t>
            </a:r>
            <a:r>
              <a:rPr lang="zh-CN" altLang="zh-CN" sz="1800" b="1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表格类型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为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Excel 2007 XLSX (Apache POI)</a:t>
            </a:r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7CAF2E1-2241-41FE-9489-4DD176DEB7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98800" y="2487604"/>
            <a:ext cx="5582285" cy="35439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42051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配置</a:t>
            </a:r>
            <a:r>
              <a:rPr kumimoji="1" lang="en-US" altLang="zh-CN"/>
              <a:t>Kettle</a:t>
            </a:r>
            <a:r>
              <a:rPr kumimoji="1" lang="zh-CN" altLang="en-US"/>
              <a:t>数据流图中的组件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C7FD683-57BA-4B77-8837-2282F83A9D83}"/>
              </a:ext>
            </a:extLst>
          </p:cNvPr>
          <p:cNvSpPr txBox="1"/>
          <p:nvPr/>
        </p:nvSpPr>
        <p:spPr>
          <a:xfrm>
            <a:off x="-807521" y="1259270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一、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Excel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输入组件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75C0E93-DBEB-474A-9E5C-F38D023977A9}"/>
              </a:ext>
            </a:extLst>
          </p:cNvPr>
          <p:cNvSpPr txBox="1"/>
          <p:nvPr/>
        </p:nvSpPr>
        <p:spPr>
          <a:xfrm>
            <a:off x="844952" y="1841273"/>
            <a:ext cx="92482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3.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随后我们需要找到要抽取的那个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文件，点击「浏览」按钮，找到 「资料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/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测试数据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/user.xlsx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」文件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125385-89D2-43D0-B20D-574B14B1F6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56381" y="2487604"/>
            <a:ext cx="5591175" cy="3549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27163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配置</a:t>
            </a:r>
            <a:r>
              <a:rPr kumimoji="1" lang="en-US" altLang="zh-CN"/>
              <a:t>Kettle</a:t>
            </a:r>
            <a:r>
              <a:rPr kumimoji="1" lang="zh-CN" altLang="en-US"/>
              <a:t>数据流图中的组件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C7FD683-57BA-4B77-8837-2282F83A9D83}"/>
              </a:ext>
            </a:extLst>
          </p:cNvPr>
          <p:cNvSpPr txBox="1"/>
          <p:nvPr/>
        </p:nvSpPr>
        <p:spPr>
          <a:xfrm>
            <a:off x="-807521" y="1259270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一、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Excel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输入组件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75C0E93-DBEB-474A-9E5C-F38D023977A9}"/>
              </a:ext>
            </a:extLst>
          </p:cNvPr>
          <p:cNvSpPr txBox="1"/>
          <p:nvPr/>
        </p:nvSpPr>
        <p:spPr>
          <a:xfrm>
            <a:off x="844952" y="1841273"/>
            <a:ext cx="924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4.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再点击旁边的「增加」按钮，切记：一定要点击增加按钮哦！否则没有效果！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37CB021-3ABC-4253-8995-32DDD8AD99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26811" y="2423276"/>
            <a:ext cx="6006496" cy="36334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37835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配置</a:t>
            </a:r>
            <a:r>
              <a:rPr kumimoji="1" lang="en-US" altLang="zh-CN"/>
              <a:t>Kettle</a:t>
            </a:r>
            <a:r>
              <a:rPr kumimoji="1" lang="zh-CN" altLang="en-US"/>
              <a:t>数据流图中的组件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C7FD683-57BA-4B77-8837-2282F83A9D83}"/>
              </a:ext>
            </a:extLst>
          </p:cNvPr>
          <p:cNvSpPr txBox="1"/>
          <p:nvPr/>
        </p:nvSpPr>
        <p:spPr>
          <a:xfrm>
            <a:off x="-807521" y="1259270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一、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Excel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输入组件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75C0E93-DBEB-474A-9E5C-F38D023977A9}"/>
              </a:ext>
            </a:extLst>
          </p:cNvPr>
          <p:cNvSpPr txBox="1"/>
          <p:nvPr/>
        </p:nvSpPr>
        <p:spPr>
          <a:xfrm>
            <a:off x="844952" y="1841273"/>
            <a:ext cx="924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5.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在弹出菜单中，点击「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Sheet1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」工作簿，并点击 「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&gt;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」 按钮移动到右边。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1487F24-DAC4-4E61-AD19-17482A965F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42763" y="2336025"/>
            <a:ext cx="6254330" cy="38474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0010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配置</a:t>
            </a:r>
            <a:r>
              <a:rPr kumimoji="1" lang="en-US" altLang="zh-CN"/>
              <a:t>Kettle</a:t>
            </a:r>
            <a:r>
              <a:rPr kumimoji="1" lang="zh-CN" altLang="en-US"/>
              <a:t>数据流图中的组件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C7FD683-57BA-4B77-8837-2282F83A9D83}"/>
              </a:ext>
            </a:extLst>
          </p:cNvPr>
          <p:cNvSpPr txBox="1"/>
          <p:nvPr/>
        </p:nvSpPr>
        <p:spPr>
          <a:xfrm>
            <a:off x="-807521" y="1259270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一、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Excel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输入组件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75C0E93-DBEB-474A-9E5C-F38D023977A9}"/>
              </a:ext>
            </a:extLst>
          </p:cNvPr>
          <p:cNvSpPr txBox="1"/>
          <p:nvPr/>
        </p:nvSpPr>
        <p:spPr>
          <a:xfrm>
            <a:off x="844952" y="1841273"/>
            <a:ext cx="92482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6.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点击「字段」选项卡，点击「获取来自头部数据的字段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...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」按钮，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会从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中读取第一行字段名称。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4C77F1C-D4DA-4547-A66B-962EF088C4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24390" y="2487604"/>
            <a:ext cx="6689573" cy="39946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17882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配置</a:t>
            </a:r>
            <a:r>
              <a:rPr kumimoji="1" lang="en-US" altLang="zh-CN"/>
              <a:t>Kettle</a:t>
            </a:r>
            <a:r>
              <a:rPr kumimoji="1" lang="zh-CN" altLang="en-US"/>
              <a:t>数据流图中的组件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C7FD683-57BA-4B77-8837-2282F83A9D83}"/>
              </a:ext>
            </a:extLst>
          </p:cNvPr>
          <p:cNvSpPr txBox="1"/>
          <p:nvPr/>
        </p:nvSpPr>
        <p:spPr>
          <a:xfrm>
            <a:off x="-807521" y="1259270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一、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Excel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输入组件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75C0E93-DBEB-474A-9E5C-F38D023977A9}"/>
              </a:ext>
            </a:extLst>
          </p:cNvPr>
          <p:cNvSpPr txBox="1"/>
          <p:nvPr/>
        </p:nvSpPr>
        <p:spPr>
          <a:xfrm>
            <a:off x="844952" y="1841273"/>
            <a:ext cx="924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7.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将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age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字段的格式设置为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#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register_date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的格式设置为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yyyy-MM-dd HH:mm:ss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4DD6834-749D-4922-922A-AF22E29A17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3829" y="2423276"/>
            <a:ext cx="7443053" cy="39684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6106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6584" y="1463040"/>
            <a:ext cx="6417716" cy="4471768"/>
          </a:xfrm>
        </p:spPr>
        <p:txBody>
          <a:bodyPr/>
          <a:lstStyle/>
          <a:p>
            <a:r>
              <a:rPr lang="en-US" altLang="zh-CN"/>
              <a:t>Kettle</a:t>
            </a:r>
            <a:r>
              <a:rPr lang="zh-CN" altLang="en-US"/>
              <a:t>是一款非常好用的</a:t>
            </a:r>
            <a:r>
              <a:rPr lang="en-US" altLang="zh-CN">
                <a:solidFill>
                  <a:srgbClr val="FF0000"/>
                </a:solidFill>
              </a:rPr>
              <a:t>ETL</a:t>
            </a:r>
            <a:r>
              <a:rPr lang="zh-CN" altLang="en-US">
                <a:solidFill>
                  <a:srgbClr val="FF0000"/>
                </a:solidFill>
              </a:rPr>
              <a:t>工具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/>
              <a:t>Kettle</a:t>
            </a:r>
            <a:r>
              <a:rPr lang="zh-CN" altLang="en-US"/>
              <a:t>可以使数据放到一起，然后以一种指定的格式流出</a:t>
            </a:r>
            <a:endParaRPr lang="en-US" altLang="zh-CN"/>
          </a:p>
          <a:p>
            <a:r>
              <a:rPr lang="en-US" altLang="zh-CN"/>
              <a:t>Kettle</a:t>
            </a:r>
            <a:r>
              <a:rPr lang="zh-CN" altLang="en-US"/>
              <a:t>提供图形化的操作界面</a:t>
            </a:r>
            <a:endParaRPr lang="en-US" altLang="zh-CN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9F82B00-895D-5847-806D-43DBD7865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Kettle</a:t>
            </a:r>
            <a:r>
              <a:rPr lang="zh-CN" altLang="en-US"/>
              <a:t>介绍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02131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配置</a:t>
            </a:r>
            <a:r>
              <a:rPr kumimoji="1" lang="en-US" altLang="zh-CN"/>
              <a:t>Kettle</a:t>
            </a:r>
            <a:r>
              <a:rPr kumimoji="1" lang="zh-CN" altLang="en-US"/>
              <a:t>数据流图中的组件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C7FD683-57BA-4B77-8837-2282F83A9D83}"/>
              </a:ext>
            </a:extLst>
          </p:cNvPr>
          <p:cNvSpPr txBox="1"/>
          <p:nvPr/>
        </p:nvSpPr>
        <p:spPr>
          <a:xfrm>
            <a:off x="-807521" y="1259270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一、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Excel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输入组件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75C0E93-DBEB-474A-9E5C-F38D023977A9}"/>
              </a:ext>
            </a:extLst>
          </p:cNvPr>
          <p:cNvSpPr txBox="1"/>
          <p:nvPr/>
        </p:nvSpPr>
        <p:spPr>
          <a:xfrm>
            <a:off x="844952" y="1841273"/>
            <a:ext cx="924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8.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点击「预览记录」按钮查看抽取到的数据。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091DF0D-FD37-4D48-890B-94B6BAF04E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24390" y="2539456"/>
            <a:ext cx="6762001" cy="36531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19245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配置</a:t>
            </a:r>
            <a:r>
              <a:rPr kumimoji="1" lang="en-US" altLang="zh-CN"/>
              <a:t>Kettle</a:t>
            </a:r>
            <a:r>
              <a:rPr kumimoji="1" lang="zh-CN" altLang="en-US"/>
              <a:t>数据流图中的组件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C7FD683-57BA-4B77-8837-2282F83A9D83}"/>
              </a:ext>
            </a:extLst>
          </p:cNvPr>
          <p:cNvSpPr txBox="1"/>
          <p:nvPr/>
        </p:nvSpPr>
        <p:spPr>
          <a:xfrm>
            <a:off x="-807521" y="1259270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一、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Excel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输入组件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75C0E93-DBEB-474A-9E5C-F38D023977A9}"/>
              </a:ext>
            </a:extLst>
          </p:cNvPr>
          <p:cNvSpPr txBox="1"/>
          <p:nvPr/>
        </p:nvSpPr>
        <p:spPr>
          <a:xfrm>
            <a:off x="844952" y="1841273"/>
            <a:ext cx="924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9.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点击「确定」按钮保存。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D9D2E9E-9B6E-47BB-855C-463EA6A9D3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24391" y="2423276"/>
            <a:ext cx="6264060" cy="3678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00823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配置</a:t>
            </a:r>
            <a:r>
              <a:rPr kumimoji="1" lang="en-US" altLang="zh-CN"/>
              <a:t>Kettle</a:t>
            </a:r>
            <a:r>
              <a:rPr kumimoji="1" lang="zh-CN" altLang="en-US"/>
              <a:t>数据流图中的组件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C7FD683-57BA-4B77-8837-2282F83A9D83}"/>
              </a:ext>
            </a:extLst>
          </p:cNvPr>
          <p:cNvSpPr txBox="1"/>
          <p:nvPr/>
        </p:nvSpPr>
        <p:spPr>
          <a:xfrm>
            <a:off x="-680772" y="970962"/>
            <a:ext cx="743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二、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MySQL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组件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创建数据库连接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75C0E93-DBEB-474A-9E5C-F38D023977A9}"/>
              </a:ext>
            </a:extLst>
          </p:cNvPr>
          <p:cNvSpPr txBox="1"/>
          <p:nvPr/>
        </p:nvSpPr>
        <p:spPr>
          <a:xfrm>
            <a:off x="844952" y="2227744"/>
            <a:ext cx="924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1.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双击「表输入」组件，会自动弹出配置窗口，点击「新建」按钮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DC9E35B-FDBF-45E8-AD09-1A6A3F7B12A3}"/>
              </a:ext>
            </a:extLst>
          </p:cNvPr>
          <p:cNvSpPr txBox="1"/>
          <p:nvPr/>
        </p:nvSpPr>
        <p:spPr>
          <a:xfrm>
            <a:off x="802732" y="1549877"/>
            <a:ext cx="88688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要使用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操作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，必须要建立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与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的连接，否则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也不知道操作哪个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库</a:t>
            </a:r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9CA2E9C-8693-40DA-8680-3284883819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82810" y="2703195"/>
            <a:ext cx="5533390" cy="39966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1762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配置</a:t>
            </a:r>
            <a:r>
              <a:rPr kumimoji="1" lang="en-US" altLang="zh-CN"/>
              <a:t>Kettle</a:t>
            </a:r>
            <a:r>
              <a:rPr kumimoji="1" lang="zh-CN" altLang="en-US"/>
              <a:t>数据流图中的组件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C7FD683-57BA-4B77-8837-2282F83A9D83}"/>
              </a:ext>
            </a:extLst>
          </p:cNvPr>
          <p:cNvSpPr txBox="1"/>
          <p:nvPr/>
        </p:nvSpPr>
        <p:spPr>
          <a:xfrm>
            <a:off x="-680772" y="970962"/>
            <a:ext cx="743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二、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MySQL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组件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创建数据库连接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75C0E93-DBEB-474A-9E5C-F38D023977A9}"/>
              </a:ext>
            </a:extLst>
          </p:cNvPr>
          <p:cNvSpPr txBox="1"/>
          <p:nvPr/>
        </p:nvSpPr>
        <p:spPr>
          <a:xfrm>
            <a:off x="924391" y="1547621"/>
            <a:ext cx="92482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2.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配置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MySQL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连接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(1)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输入连接名称，此处用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mysql_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开头，数据库名称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kettle_demo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为结尾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(2)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在连接类型列表中，选择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MySQL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(3)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输入连接方式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(4)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输入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MySQL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的连接参数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C173775-7B75-4D1F-81D0-295E1D2915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28292" y="3279740"/>
            <a:ext cx="5728442" cy="31018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84018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配置</a:t>
            </a:r>
            <a:r>
              <a:rPr kumimoji="1" lang="en-US" altLang="zh-CN"/>
              <a:t>Kettle</a:t>
            </a:r>
            <a:r>
              <a:rPr kumimoji="1" lang="zh-CN" altLang="en-US"/>
              <a:t>数据流图中的组件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C7FD683-57BA-4B77-8837-2282F83A9D83}"/>
              </a:ext>
            </a:extLst>
          </p:cNvPr>
          <p:cNvSpPr txBox="1"/>
          <p:nvPr/>
        </p:nvSpPr>
        <p:spPr>
          <a:xfrm>
            <a:off x="-680772" y="970962"/>
            <a:ext cx="743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二、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MySQL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组件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创建数据库连接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6E768A4-CD26-4213-B94C-FFCB98356412}"/>
              </a:ext>
            </a:extLst>
          </p:cNvPr>
          <p:cNvSpPr txBox="1"/>
          <p:nvPr/>
        </p:nvSpPr>
        <p:spPr>
          <a:xfrm>
            <a:off x="974006" y="1657929"/>
            <a:ext cx="64370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3.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点击测试按钮，测试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是否能够正确连接到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</a:p>
          <a:p>
            <a:endParaRPr lang="en-US" altLang="zh-CN"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4.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点击确认保存，到这里数据库连接就应该创建好了</a:t>
            </a:r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7855DD9-D0A1-4114-AEEA-E77A9563F6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95096" y="2598706"/>
            <a:ext cx="5558790" cy="40151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20602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配置</a:t>
            </a:r>
            <a:r>
              <a:rPr kumimoji="1" lang="en-US" altLang="zh-CN"/>
              <a:t>Kettle</a:t>
            </a:r>
            <a:r>
              <a:rPr kumimoji="1" lang="zh-CN" altLang="en-US"/>
              <a:t>数据流图中的组件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C7FD683-57BA-4B77-8837-2282F83A9D83}"/>
              </a:ext>
            </a:extLst>
          </p:cNvPr>
          <p:cNvSpPr txBox="1"/>
          <p:nvPr/>
        </p:nvSpPr>
        <p:spPr>
          <a:xfrm>
            <a:off x="-680772" y="970962"/>
            <a:ext cx="743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二、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MySQL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组件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使用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微软雅黑" panose="020B0503020204020204" pitchFamily="34" charset="-122"/>
              </a:rPr>
              <a:t>Kettle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在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微软雅黑" panose="020B0503020204020204" pitchFamily="34" charset="-122"/>
              </a:rPr>
              <a:t>MySQL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中自动创建表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3039B7-E7CF-4B87-8DB1-1FE9CBE98A6B}"/>
              </a:ext>
            </a:extLst>
          </p:cNvPr>
          <p:cNvSpPr txBox="1"/>
          <p:nvPr/>
        </p:nvSpPr>
        <p:spPr>
          <a:xfrm>
            <a:off x="844952" y="1524159"/>
            <a:ext cx="9760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要保存数据到</a:t>
            </a:r>
            <a:r>
              <a:rPr lang="en-US" altLang="zh-CN" sz="180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，必须先要创建好表。那么，我们是否需要自己手动在</a:t>
            </a:r>
            <a:r>
              <a:rPr lang="en-US" altLang="zh-CN" sz="180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中创建一个表，用来保存</a:t>
            </a:r>
            <a:r>
              <a:rPr lang="en-US" altLang="zh-CN" sz="180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中抽取过来的数据呢？</a:t>
            </a:r>
          </a:p>
          <a:p>
            <a:r>
              <a:rPr lang="zh-CN" altLang="zh-CN" sz="180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答案是：不需要。</a:t>
            </a:r>
            <a:r>
              <a:rPr lang="en-US" altLang="zh-CN" sz="180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Kettke</a:t>
            </a:r>
            <a:r>
              <a:rPr lang="zh-CN" altLang="zh-CN" sz="180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可以自动为我们在</a:t>
            </a:r>
            <a:r>
              <a:rPr lang="en-US" altLang="zh-CN" sz="180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中创建表。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AAA7DEF-B970-4BCB-8621-C2E7E8A977C2}"/>
              </a:ext>
            </a:extLst>
          </p:cNvPr>
          <p:cNvSpPr txBox="1"/>
          <p:nvPr/>
        </p:nvSpPr>
        <p:spPr>
          <a:xfrm>
            <a:off x="844952" y="2536800"/>
            <a:ext cx="100685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1.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输入目标表的名称为：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t_user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，后续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将在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中创建一张名为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t_user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的表格。</a:t>
            </a:r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A06AB06-EE48-4292-9DB3-DC8CDB7C94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00881" y="2995443"/>
            <a:ext cx="4578350" cy="3307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63912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配置</a:t>
            </a:r>
            <a:r>
              <a:rPr kumimoji="1" lang="en-US" altLang="zh-CN"/>
              <a:t>Kettle</a:t>
            </a:r>
            <a:r>
              <a:rPr kumimoji="1" lang="zh-CN" altLang="en-US"/>
              <a:t>数据流图中的组件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C7FD683-57BA-4B77-8837-2282F83A9D83}"/>
              </a:ext>
            </a:extLst>
          </p:cNvPr>
          <p:cNvSpPr txBox="1"/>
          <p:nvPr/>
        </p:nvSpPr>
        <p:spPr>
          <a:xfrm>
            <a:off x="-680772" y="970962"/>
            <a:ext cx="743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二、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MySQL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组件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使用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微软雅黑" panose="020B0503020204020204" pitchFamily="34" charset="-122"/>
              </a:rPr>
              <a:t>Kettle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在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微软雅黑" panose="020B0503020204020204" pitchFamily="34" charset="-122"/>
              </a:rPr>
              <a:t>MySQL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中自动创建表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AAA7DEF-B970-4BCB-8621-C2E7E8A977C2}"/>
              </a:ext>
            </a:extLst>
          </p:cNvPr>
          <p:cNvSpPr txBox="1"/>
          <p:nvPr/>
        </p:nvSpPr>
        <p:spPr>
          <a:xfrm>
            <a:off x="710880" y="1798669"/>
            <a:ext cx="100685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2.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点击下方的「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SQL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」按钮，可以看到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会自动帮助我们生成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创建表的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SQL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语句。</a:t>
            </a:r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6B7C050-2530-469C-9078-BFE75678EF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8650" y="2626376"/>
            <a:ext cx="4604385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9565B4A-2594-4C26-8647-76298FB985E5}"/>
              </a:ext>
            </a:extLst>
          </p:cNvPr>
          <p:cNvSpPr txBox="1"/>
          <p:nvPr/>
        </p:nvSpPr>
        <p:spPr>
          <a:xfrm>
            <a:off x="7015331" y="5197344"/>
            <a:ext cx="6437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将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age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gender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字段类型设置为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INT</a:t>
            </a:r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6F1D555-2804-40A5-9790-A754F9C8C3A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59173" y="2463155"/>
            <a:ext cx="4587875" cy="24390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23854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配置</a:t>
            </a:r>
            <a:r>
              <a:rPr kumimoji="1" lang="en-US" altLang="zh-CN"/>
              <a:t>Kettle</a:t>
            </a:r>
            <a:r>
              <a:rPr kumimoji="1" lang="zh-CN" altLang="en-US"/>
              <a:t>数据流图中的组件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C7FD683-57BA-4B77-8837-2282F83A9D83}"/>
              </a:ext>
            </a:extLst>
          </p:cNvPr>
          <p:cNvSpPr txBox="1"/>
          <p:nvPr/>
        </p:nvSpPr>
        <p:spPr>
          <a:xfrm>
            <a:off x="-680772" y="970962"/>
            <a:ext cx="743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二、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MySQL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组件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使用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微软雅黑" panose="020B0503020204020204" pitchFamily="34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在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微软雅黑" panose="020B0503020204020204" pitchFamily="34" charset="-122"/>
              </a:rPr>
              <a:t>MySQL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中自动创建表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AAA7DEF-B970-4BCB-8621-C2E7E8A977C2}"/>
              </a:ext>
            </a:extLst>
          </p:cNvPr>
          <p:cNvSpPr txBox="1"/>
          <p:nvPr/>
        </p:nvSpPr>
        <p:spPr>
          <a:xfrm>
            <a:off x="710880" y="1798669"/>
            <a:ext cx="100685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.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点击执行按钮。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将会让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执行该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SQL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脚本。执行完后，可以在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DataGrip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中刷新在数据库，可以查看到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帮助我们创建的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t_user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表。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FECFD3F-4EF5-45AE-80E4-4868495405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29713" y="2545105"/>
            <a:ext cx="4603115" cy="2473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892A8BF-DAA2-431F-B41B-752694C7861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97910" y="2567175"/>
            <a:ext cx="3543205" cy="21556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114213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配置</a:t>
            </a:r>
            <a:r>
              <a:rPr kumimoji="1" lang="en-US" altLang="zh-CN"/>
              <a:t>Kettle</a:t>
            </a:r>
            <a:r>
              <a:rPr kumimoji="1" lang="zh-CN" altLang="en-US"/>
              <a:t>数据流图中的组件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C7FD683-57BA-4B77-8837-2282F83A9D83}"/>
              </a:ext>
            </a:extLst>
          </p:cNvPr>
          <p:cNvSpPr txBox="1"/>
          <p:nvPr/>
        </p:nvSpPr>
        <p:spPr>
          <a:xfrm>
            <a:off x="-680772" y="970962"/>
            <a:ext cx="743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二、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MySQL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组件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使用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微软雅黑" panose="020B0503020204020204" pitchFamily="34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在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微软雅黑" panose="020B0503020204020204" pitchFamily="34" charset="-122"/>
              </a:rPr>
              <a:t>MySQL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中自动创建表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AAA7DEF-B970-4BCB-8621-C2E7E8A977C2}"/>
              </a:ext>
            </a:extLst>
          </p:cNvPr>
          <p:cNvSpPr txBox="1"/>
          <p:nvPr/>
        </p:nvSpPr>
        <p:spPr>
          <a:xfrm>
            <a:off x="710880" y="1665094"/>
            <a:ext cx="100685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4.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点击「确定」按钮，保存配置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2E75CF1-A2CA-4F5A-AFA1-C01C4BE074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44952" y="2384123"/>
            <a:ext cx="4589145" cy="3314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79147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保存并启动执行</a:t>
            </a:r>
            <a:r>
              <a:rPr kumimoji="1" lang="en-US" altLang="zh-CN"/>
              <a:t>Kettle</a:t>
            </a:r>
            <a:r>
              <a:rPr kumimoji="1" lang="zh-CN" altLang="en-US"/>
              <a:t>转换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AAA7DEF-B970-4BCB-8621-C2E7E8A977C2}"/>
              </a:ext>
            </a:extLst>
          </p:cNvPr>
          <p:cNvSpPr txBox="1"/>
          <p:nvPr/>
        </p:nvSpPr>
        <p:spPr>
          <a:xfrm>
            <a:off x="575078" y="1225878"/>
            <a:ext cx="100685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数据流图中的组件都已经准备好了，接下来就可以开始执行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转换了。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3A92FB4-844D-4CAB-BA1C-C8409011958B}"/>
              </a:ext>
            </a:extLst>
          </p:cNvPr>
          <p:cNvSpPr txBox="1"/>
          <p:nvPr/>
        </p:nvSpPr>
        <p:spPr>
          <a:xfrm>
            <a:off x="575078" y="1668510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1.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点击保存按钮保存转换。</a:t>
            </a:r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745EF80-4180-42C4-8A2C-25580BAD70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8719" y="2172253"/>
            <a:ext cx="5610225" cy="3342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9301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54193" y="588146"/>
            <a:ext cx="5973761" cy="5681708"/>
          </a:xfrm>
        </p:spPr>
        <p:txBody>
          <a:bodyPr/>
          <a:lstStyle/>
          <a:p>
            <a:r>
              <a:rPr lang="en-US" altLang="zh-CN">
                <a:solidFill>
                  <a:schemeClr val="tx1"/>
                </a:solidFill>
              </a:rPr>
              <a:t>Kettle</a:t>
            </a:r>
            <a:r>
              <a:rPr lang="zh-CN" altLang="en-US">
                <a:solidFill>
                  <a:schemeClr val="tx1"/>
                </a:solidFill>
              </a:rPr>
              <a:t>的介绍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Windows</a:t>
            </a:r>
            <a:r>
              <a:rPr lang="zh-CN" altLang="en-US">
                <a:solidFill>
                  <a:srgbClr val="FF0000"/>
                </a:solidFill>
              </a:rPr>
              <a:t>安装</a:t>
            </a:r>
            <a:r>
              <a:rPr lang="en-US" altLang="zh-CN">
                <a:solidFill>
                  <a:srgbClr val="FF0000"/>
                </a:solidFill>
              </a:rPr>
              <a:t>Kettle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/>
              <a:t>Kettle</a:t>
            </a:r>
            <a:r>
              <a:rPr lang="zh-CN" altLang="en-US"/>
              <a:t>快速入门</a:t>
            </a:r>
            <a:endParaRPr lang="en-US" altLang="zh-CN" dirty="0"/>
          </a:p>
          <a:p>
            <a:r>
              <a:rPr lang="zh-CN" altLang="en-US"/>
              <a:t>程序小姐姐的烦恼</a:t>
            </a:r>
            <a:endParaRPr lang="en-US" altLang="zh-CN" dirty="0"/>
          </a:p>
          <a:p>
            <a:r>
              <a:rPr lang="en-US" altLang="zh-CN"/>
              <a:t>Transformation</a:t>
            </a:r>
            <a:r>
              <a:rPr lang="zh-CN" altLang="en-US"/>
              <a:t>开发</a:t>
            </a:r>
            <a:endParaRPr lang="en-US" altLang="zh-CN" dirty="0"/>
          </a:p>
          <a:p>
            <a:r>
              <a:rPr lang="en-US" altLang="zh-CN"/>
              <a:t>Job</a:t>
            </a:r>
            <a:r>
              <a:rPr lang="zh-CN" altLang="en-US"/>
              <a:t>开发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254514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保存并启动执行</a:t>
            </a:r>
            <a:r>
              <a:rPr kumimoji="1" lang="en-US" altLang="zh-CN"/>
              <a:t>Kettle</a:t>
            </a:r>
            <a:r>
              <a:rPr kumimoji="1" lang="zh-CN" altLang="en-US"/>
              <a:t>转换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B96E16-039B-4996-818C-B429E7943813}"/>
              </a:ext>
            </a:extLst>
          </p:cNvPr>
          <p:cNvSpPr txBox="1"/>
          <p:nvPr/>
        </p:nvSpPr>
        <p:spPr>
          <a:xfrm>
            <a:off x="844952" y="1097484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2.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点击工具栏上的播放按钮启动执行。</a:t>
            </a:r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6EFD16C-F004-462E-A766-22B97A3D73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88571" y="2082996"/>
            <a:ext cx="5610225" cy="3342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3C91D6E-15C4-4195-832A-67F5DCB1426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84793" y="2132260"/>
            <a:ext cx="4556222" cy="3342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03865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保存并启动执行</a:t>
            </a:r>
            <a:r>
              <a:rPr kumimoji="1" lang="en-US" altLang="zh-CN"/>
              <a:t>Kettle</a:t>
            </a:r>
            <a:r>
              <a:rPr kumimoji="1" lang="zh-CN" altLang="en-US"/>
              <a:t>转换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B96E16-039B-4996-818C-B429E7943813}"/>
              </a:ext>
            </a:extLst>
          </p:cNvPr>
          <p:cNvSpPr txBox="1"/>
          <p:nvPr/>
        </p:nvSpPr>
        <p:spPr>
          <a:xfrm>
            <a:off x="844952" y="1097484"/>
            <a:ext cx="97321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3.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执行成功后，可以看到以下界面。组件上都显示了绿色的对号，执行结果中可以看到：转换完成！日志，说明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的转换已经执行成功！！。</a:t>
            </a:r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9F562AA-C0D7-42F4-9817-0928C7BB6A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10880" y="2132260"/>
            <a:ext cx="5610225" cy="3342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469A7D1-DDC3-4FB5-B4AA-65A8C0A69BA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55177" y="2878432"/>
            <a:ext cx="5619750" cy="15100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17956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确认执行结果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B96E16-039B-4996-818C-B429E7943813}"/>
              </a:ext>
            </a:extLst>
          </p:cNvPr>
          <p:cNvSpPr txBox="1"/>
          <p:nvPr/>
        </p:nvSpPr>
        <p:spPr>
          <a:xfrm>
            <a:off x="844952" y="1097484"/>
            <a:ext cx="97321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是否已经帮助我们将</a:t>
            </a:r>
            <a:r>
              <a:rPr lang="en-US" altLang="zh-CN" sz="180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中的数据抽取并装载到</a:t>
            </a:r>
            <a:r>
              <a:rPr lang="en-US" altLang="zh-CN" sz="180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呢？我们需要到</a:t>
            </a:r>
            <a:r>
              <a:rPr lang="en-US" altLang="zh-CN" sz="180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中看一看，</a:t>
            </a:r>
            <a:r>
              <a:rPr lang="en-US" altLang="zh-CN" sz="180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t_user</a:t>
            </a:r>
            <a:r>
              <a:rPr lang="zh-CN" altLang="zh-CN" sz="180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表中是否有数据呢。</a:t>
            </a:r>
            <a:endParaRPr lang="en-US" altLang="zh-CN">
              <a:solidFill>
                <a:prstClr val="black"/>
              </a:solidFill>
              <a:latin typeface="阿里巴巴普惠体"/>
              <a:ea typeface="黑体"/>
            </a:endParaRPr>
          </a:p>
          <a:p>
            <a:endParaRPr lang="en-US" altLang="zh-CN" sz="1800">
              <a:solidFill>
                <a:prstClr val="black"/>
              </a:solidFill>
              <a:effectLst/>
              <a:latin typeface="Calibri"/>
              <a:ea typeface="黑体"/>
              <a:cs typeface="Times New Roman" panose="02020603050405020304" pitchFamily="18" charset="0"/>
            </a:endParaRPr>
          </a:p>
          <a:p>
            <a:r>
              <a:rPr lang="zh-CN" altLang="zh-CN"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DataGrip</a:t>
            </a:r>
            <a:r>
              <a:rPr lang="zh-CN" altLang="zh-CN"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中双击</a:t>
            </a:r>
            <a:r>
              <a:rPr lang="en-US" altLang="zh-CN"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 t_user </a:t>
            </a:r>
            <a:r>
              <a:rPr lang="zh-CN" altLang="zh-CN"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表格，可以看到</a:t>
            </a:r>
            <a:r>
              <a:rPr lang="en-US" altLang="zh-CN"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中的数据都已经抽取到了</a:t>
            </a:r>
            <a:r>
              <a:rPr lang="en-US" altLang="zh-CN"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41DC1E8-563B-4FDE-923F-C0B8FA6864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4962" y="2633917"/>
            <a:ext cx="6780530" cy="241286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5D43ED4-7E8F-43D3-8ABD-8E71ED5C18D4}"/>
              </a:ext>
            </a:extLst>
          </p:cNvPr>
          <p:cNvSpPr txBox="1"/>
          <p:nvPr/>
        </p:nvSpPr>
        <p:spPr>
          <a:xfrm>
            <a:off x="844952" y="5464489"/>
            <a:ext cx="9380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到这里，恭喜你，程序员小姐姐小花的问题你已经帮她解决了，晚上让她请你吃个饭吧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41127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6584" y="1463040"/>
            <a:ext cx="6417716" cy="4471768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将数据抽取到</a:t>
            </a:r>
            <a:r>
              <a:rPr lang="en-US" altLang="zh-CN"/>
              <a:t>Mysql</a:t>
            </a:r>
            <a:r>
              <a:rPr lang="zh-CN" altLang="en-US"/>
              <a:t>时，需要注意以下几点</a:t>
            </a:r>
            <a:r>
              <a:rPr lang="en-US" altLang="zh-CN"/>
              <a:t>:</a:t>
            </a:r>
          </a:p>
          <a:p>
            <a:r>
              <a:rPr lang="zh-CN" altLang="en-US"/>
              <a:t>需要在</a:t>
            </a:r>
            <a:r>
              <a:rPr lang="en-US" altLang="zh-CN"/>
              <a:t>Mysql</a:t>
            </a:r>
            <a:r>
              <a:rPr lang="zh-CN" altLang="en-US"/>
              <a:t>中提前创建数据库</a:t>
            </a:r>
            <a:endParaRPr lang="en-US" altLang="zh-CN"/>
          </a:p>
          <a:p>
            <a:r>
              <a:rPr lang="zh-CN" altLang="en-US"/>
              <a:t>需要下</a:t>
            </a:r>
            <a:r>
              <a:rPr lang="en-US" altLang="zh-CN"/>
              <a:t>Kettle</a:t>
            </a:r>
            <a:r>
              <a:rPr lang="zh-CN" altLang="en-US"/>
              <a:t>的</a:t>
            </a:r>
            <a:r>
              <a:rPr lang="en-US" altLang="zh-CN"/>
              <a:t>data-integration/lib</a:t>
            </a:r>
            <a:r>
              <a:rPr lang="zh-CN" altLang="en-US"/>
              <a:t>目录中添加</a:t>
            </a:r>
            <a:r>
              <a:rPr lang="en-US" altLang="zh-CN"/>
              <a:t>Mysql</a:t>
            </a:r>
            <a:r>
              <a:rPr lang="zh-CN" altLang="en-US"/>
              <a:t>的</a:t>
            </a:r>
            <a:r>
              <a:rPr lang="en-US" altLang="zh-CN"/>
              <a:t>jar</a:t>
            </a:r>
            <a:r>
              <a:rPr lang="zh-CN" altLang="en-US"/>
              <a:t>包</a:t>
            </a:r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9F82B00-895D-5847-806D-43DBD7865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程序小姐姐的烦恼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44521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54193" y="588146"/>
            <a:ext cx="5973761" cy="5681708"/>
          </a:xfrm>
        </p:spPr>
        <p:txBody>
          <a:bodyPr/>
          <a:lstStyle/>
          <a:p>
            <a:r>
              <a:rPr lang="en-US" altLang="zh-CN">
                <a:solidFill>
                  <a:schemeClr val="tx1"/>
                </a:solidFill>
              </a:rPr>
              <a:t>Kettle</a:t>
            </a:r>
            <a:r>
              <a:rPr lang="zh-CN" altLang="en-US">
                <a:solidFill>
                  <a:schemeClr val="tx1"/>
                </a:solidFill>
              </a:rPr>
              <a:t>的介绍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Windows</a:t>
            </a:r>
            <a:r>
              <a:rPr lang="zh-CN" altLang="en-US">
                <a:solidFill>
                  <a:schemeClr val="tx1"/>
                </a:solidFill>
              </a:rPr>
              <a:t>安装</a:t>
            </a:r>
            <a:r>
              <a:rPr lang="en-US" altLang="zh-CN">
                <a:solidFill>
                  <a:schemeClr val="tx1"/>
                </a:solidFill>
              </a:rPr>
              <a:t>Kettle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Kettle</a:t>
            </a:r>
            <a:r>
              <a:rPr lang="zh-CN" altLang="en-US">
                <a:solidFill>
                  <a:schemeClr val="tx1"/>
                </a:solidFill>
              </a:rPr>
              <a:t>快速入门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/>
              <a:t>程序小姐姐的烦恼</a:t>
            </a:r>
            <a:endParaRPr lang="en-US" altLang="zh-CN" dirty="0"/>
          </a:p>
          <a:p>
            <a:r>
              <a:rPr lang="en-US" altLang="zh-CN">
                <a:solidFill>
                  <a:srgbClr val="FF0000"/>
                </a:solidFill>
              </a:rPr>
              <a:t>Transformation</a:t>
            </a:r>
            <a:r>
              <a:rPr lang="zh-CN" altLang="en-US">
                <a:solidFill>
                  <a:srgbClr val="FF0000"/>
                </a:solidFill>
              </a:rPr>
              <a:t>开发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/>
              <a:t>Job</a:t>
            </a:r>
            <a:r>
              <a:rPr lang="zh-CN" altLang="en-US"/>
              <a:t>开发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76634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共享数据库连接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AAA7DEF-B970-4BCB-8621-C2E7E8A977C2}"/>
              </a:ext>
            </a:extLst>
          </p:cNvPr>
          <p:cNvSpPr txBox="1"/>
          <p:nvPr/>
        </p:nvSpPr>
        <p:spPr>
          <a:xfrm>
            <a:off x="538863" y="1181558"/>
            <a:ext cx="110314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在后续的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中，我们需要多次用到上面的数据库连接。那么是不是每一次都要创建数据库连接呢？这样就比较麻烦了。在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中，可以将一个数据库</a:t>
            </a:r>
            <a:r>
              <a:rPr lang="zh-CN" altLang="zh-CN" sz="1800" b="1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共享，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这样其他的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转换就都可以复用该数据库连接了。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021DC78-090C-444D-A585-437AF29B9BFA}"/>
              </a:ext>
            </a:extLst>
          </p:cNvPr>
          <p:cNvSpPr txBox="1"/>
          <p:nvPr/>
        </p:nvSpPr>
        <p:spPr>
          <a:xfrm>
            <a:off x="571594" y="2005573"/>
            <a:ext cx="11143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1.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在转换中，点击「主对象树」，点击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[DB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连接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]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右键新建数据库连接（如果连接已经存在，则无需创建）</a:t>
            </a:r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9F060FB-D7D0-4DE9-A550-5518BBC9F4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10879" y="2552589"/>
            <a:ext cx="6314609" cy="397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24684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共享数据库连接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021DC78-090C-444D-A585-437AF29B9BFA}"/>
              </a:ext>
            </a:extLst>
          </p:cNvPr>
          <p:cNvSpPr txBox="1"/>
          <p:nvPr/>
        </p:nvSpPr>
        <p:spPr>
          <a:xfrm>
            <a:off x="524205" y="1287652"/>
            <a:ext cx="11143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ea typeface="微软雅黑 Light" panose="020B0502040204020203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.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右键单击需要的数据库连接，选择「共享」</a:t>
            </a:r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971504-5DFE-47EC-B736-93AF97D205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10880" y="1879553"/>
            <a:ext cx="5623560" cy="33502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64759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共享数据库连接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021DC78-090C-444D-A585-437AF29B9BFA}"/>
              </a:ext>
            </a:extLst>
          </p:cNvPr>
          <p:cNvSpPr txBox="1"/>
          <p:nvPr/>
        </p:nvSpPr>
        <p:spPr>
          <a:xfrm>
            <a:off x="524205" y="1287652"/>
            <a:ext cx="11143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3.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发现刚刚选择的数据库连接已经变成黑体字，说明已经共享成功。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EDD5010-5784-4707-B388-A1EF4EC32D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44952" y="1958317"/>
            <a:ext cx="5623560" cy="33502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607978" y="5570348"/>
            <a:ext cx="107360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我们兴奋地发现，在新建的转换中，都可以看到该数据库连接了。这样就避免了每次我们都需要配置该数据库连接了。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3539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共享数据库连接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353001" y="1257354"/>
            <a:ext cx="107360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我们兴奋地发现，在新建的转换中，都可以看到该数据库连接了。这样就避免了每次我们都需要配置该数据库连接了。</a:t>
            </a:r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30E77A6-398C-44A4-AF38-87184ED73B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10880" y="2250386"/>
            <a:ext cx="5623560" cy="33502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7109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表输入组件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一、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需求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924391" y="1639036"/>
            <a:ext cx="6409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前面我们已经将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中数据抽取到了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t_user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表中</a:t>
            </a:r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7C8B618-6924-420A-9E90-83FC70946D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12102" y="2381838"/>
            <a:ext cx="7289926" cy="207246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4EF2ABC-3CF6-49B2-8EB0-DA19A6DAB5DD}"/>
              </a:ext>
            </a:extLst>
          </p:cNvPr>
          <p:cNvSpPr txBox="1"/>
          <p:nvPr/>
        </p:nvSpPr>
        <p:spPr>
          <a:xfrm>
            <a:off x="844952" y="5100518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现在有了新需求，要将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数据库中的 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t_user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表中的数据抽取出来，装载到另外一张表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t_user1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中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56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4A1AFF-5EB0-5C4B-93C7-DF3AA87FFA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00" dirty="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endParaRPr lang="en-US" altLang="zh-CN" sz="1800" dirty="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windows</a:t>
            </a:r>
            <a:r>
              <a:rPr kumimoji="1" lang="zh-CN" altLang="en-US"/>
              <a:t>安装</a:t>
            </a:r>
            <a:r>
              <a:rPr kumimoji="1" lang="en-US" altLang="zh-CN"/>
              <a:t>Kettle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404040"/>
              </a:buClr>
              <a:buSzPct val="85000"/>
            </a:pPr>
            <a:r>
              <a:rPr lang="zh-CN" altLang="en-US"/>
              <a:t>安装</a:t>
            </a:r>
            <a:r>
              <a:rPr lang="en-US" altLang="zh-CN"/>
              <a:t>jdk</a:t>
            </a:r>
            <a:endParaRPr lang="zh-CN" altLang="zh-CN" dirty="0"/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AEC4E28-4FC2-42F2-8C79-8467262E58D6}"/>
              </a:ext>
            </a:extLst>
          </p:cNvPr>
          <p:cNvSpPr txBox="1"/>
          <p:nvPr/>
        </p:nvSpPr>
        <p:spPr>
          <a:xfrm>
            <a:off x="1293079" y="1768895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>
                <a:latin typeface="微软雅黑 Light" panose="020B0502040204020203" pitchFamily="34" charset="-122"/>
                <a:ea typeface="阿里巴巴普惠体" panose="00020600040101010101"/>
                <a:cs typeface="Times New Roman" panose="02020603050405020304" pitchFamily="18" charset="0"/>
              </a:rPr>
              <a:t>要在</a:t>
            </a:r>
            <a:r>
              <a:rPr lang="en-US" altLang="zh-CN">
                <a:latin typeface="微软雅黑 Light" panose="020B0502040204020203" pitchFamily="34" charset="-122"/>
                <a:ea typeface="阿里巴巴普惠体" panose="00020600040101010101"/>
                <a:cs typeface="Times New Roman" panose="02020603050405020304" pitchFamily="18" charset="0"/>
              </a:rPr>
              <a:t>windows</a:t>
            </a:r>
            <a:r>
              <a:rPr lang="zh-CN" altLang="zh-CN">
                <a:latin typeface="微软雅黑 Light" panose="020B0502040204020203" pitchFamily="34" charset="-122"/>
                <a:ea typeface="阿里巴巴普惠体" panose="00020600040101010101"/>
                <a:cs typeface="Times New Roman" panose="02020603050405020304" pitchFamily="18" charset="0"/>
              </a:rPr>
              <a:t>系统中使用</a:t>
            </a:r>
            <a:r>
              <a:rPr lang="en-US" altLang="zh-CN">
                <a:latin typeface="微软雅黑 Light" panose="020B0502040204020203" pitchFamily="34" charset="-122"/>
                <a:ea typeface="阿里巴巴普惠体" panose="00020600040101010101"/>
                <a:cs typeface="Times New Roman" panose="02020603050405020304" pitchFamily="18" charset="0"/>
              </a:rPr>
              <a:t>Kettle</a:t>
            </a:r>
            <a:r>
              <a:rPr lang="zh-CN" altLang="zh-CN">
                <a:latin typeface="微软雅黑 Light" panose="020B0502040204020203" pitchFamily="34" charset="-122"/>
                <a:ea typeface="阿里巴巴普惠体" panose="00020600040101010101"/>
                <a:cs typeface="Times New Roman" panose="02020603050405020304" pitchFamily="18" charset="0"/>
              </a:rPr>
              <a:t>，必须先安装好</a:t>
            </a:r>
            <a:r>
              <a:rPr lang="en-US" altLang="zh-CN">
                <a:latin typeface="微软雅黑 Light" panose="020B0502040204020203" pitchFamily="34" charset="-122"/>
                <a:ea typeface="阿里巴巴普惠体" panose="00020600040101010101"/>
                <a:cs typeface="Times New Roman" panose="02020603050405020304" pitchFamily="18" charset="0"/>
              </a:rPr>
              <a:t>JDK</a:t>
            </a:r>
            <a:r>
              <a:rPr lang="zh-CN" altLang="zh-CN">
                <a:latin typeface="微软雅黑 Light" panose="020B0502040204020203" pitchFamily="34" charset="-122"/>
                <a:ea typeface="阿里巴巴普惠体" panose="00020600040101010101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E88B2F-8A66-4AE1-BC90-570212AE7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325" y="2316485"/>
            <a:ext cx="5143570" cy="334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23185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表输入组件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二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构建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924390" y="1639037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1.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从 核心对象的输入组件中，将「表输入」组件拖拽到中间的空白处。</a:t>
            </a:r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3DC7CED-A054-45FA-80C5-64EA99BB06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07876" y="2166923"/>
            <a:ext cx="6515142" cy="34009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17407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表输入组件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二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构建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924390" y="1639037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ea typeface="微软雅黑 Light" panose="020B0502040204020203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.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从输出中将「 表输出」组件拖拽到中间空白处。</a:t>
            </a:r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72A7C46-EEAF-4209-B69F-D9583A1B29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89769" y="2250387"/>
            <a:ext cx="5558155" cy="3311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36451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表输入组件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二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构建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924390" y="1639037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3.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安装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Shift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键，并鼠标左键点击表输入组件，并拉动鼠标，移动到表输出组件，松开鼠标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CCC5663-5A27-4FC2-AE1F-A4225B5901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65737" y="2660262"/>
            <a:ext cx="3903345" cy="16313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21793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表输入组件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一、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构建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924390" y="1639037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3. 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安装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Shift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键，并鼠标左键点击表输入组件，并拉动鼠标，移动到表输出组件，松开鼠标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CCC5663-5A27-4FC2-AE1F-A4225B5901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65737" y="2660262"/>
            <a:ext cx="3903345" cy="16313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27502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表输入组件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三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数据流图中的组件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2230429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1. </a:t>
            </a:r>
            <a:r>
              <a:rPr lang="zh-CN" altLang="zh-CN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配置表输入组件。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2144ADC-BECF-4654-BCA6-28CCBDA2F627}"/>
              </a:ext>
            </a:extLst>
          </p:cNvPr>
          <p:cNvSpPr txBox="1"/>
          <p:nvPr/>
        </p:nvSpPr>
        <p:spPr>
          <a:xfrm>
            <a:off x="844952" y="1670790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接下来，需要指定，数据从哪个数据库中读取数据。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05DBF0-92B6-4AF5-8964-A3128AAAC4B7}"/>
              </a:ext>
            </a:extLst>
          </p:cNvPr>
          <p:cNvSpPr txBox="1"/>
          <p:nvPr/>
        </p:nvSpPr>
        <p:spPr>
          <a:xfrm>
            <a:off x="1104523" y="2668508"/>
            <a:ext cx="8093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）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双击表输入组件，在弹出对话框中选择「获取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SQL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查询语句」。</a:t>
            </a:r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A2A8ECC-D08B-4731-877F-062B69310A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72137" y="3345051"/>
            <a:ext cx="4535805" cy="2720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39086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表输入组件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三、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数据流图中的组件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2230429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1. 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配置表输入组件。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2144ADC-BECF-4654-BCA6-28CCBDA2F627}"/>
              </a:ext>
            </a:extLst>
          </p:cNvPr>
          <p:cNvSpPr txBox="1"/>
          <p:nvPr/>
        </p:nvSpPr>
        <p:spPr>
          <a:xfrm>
            <a:off x="844952" y="1670790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接下来，需要指定，数据从哪个数据库中读取数据。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05DBF0-92B6-4AF5-8964-A3128AAAC4B7}"/>
              </a:ext>
            </a:extLst>
          </p:cNvPr>
          <p:cNvSpPr txBox="1"/>
          <p:nvPr/>
        </p:nvSpPr>
        <p:spPr>
          <a:xfrm>
            <a:off x="1104523" y="2668508"/>
            <a:ext cx="8093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）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选择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t_user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表，点击确定。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41F3925-138F-47EF-B243-2F904313F2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70782" y="3231377"/>
            <a:ext cx="4596130" cy="29121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8720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表输入组件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三、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数据流图中的组件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2230429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1. 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配置表输入组件。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2144ADC-BECF-4654-BCA6-28CCBDA2F627}"/>
              </a:ext>
            </a:extLst>
          </p:cNvPr>
          <p:cNvSpPr txBox="1"/>
          <p:nvPr/>
        </p:nvSpPr>
        <p:spPr>
          <a:xfrm>
            <a:off x="844952" y="1670790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接下来，需要指定，数据从哪个数据库中读取数据。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05DBF0-92B6-4AF5-8964-A3128AAAC4B7}"/>
              </a:ext>
            </a:extLst>
          </p:cNvPr>
          <p:cNvSpPr txBox="1"/>
          <p:nvPr/>
        </p:nvSpPr>
        <p:spPr>
          <a:xfrm>
            <a:off x="1104523" y="2668508"/>
            <a:ext cx="8093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）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在弹出对话框中选择「否」。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501BBA1-A62A-4333-9161-2DBB684736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27603" y="3364610"/>
            <a:ext cx="4682490" cy="28086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69555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表输入组件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三、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数据流图中的组件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2230429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1. 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配置表输入组件。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2144ADC-BECF-4654-BCA6-28CCBDA2F627}"/>
              </a:ext>
            </a:extLst>
          </p:cNvPr>
          <p:cNvSpPr txBox="1"/>
          <p:nvPr/>
        </p:nvSpPr>
        <p:spPr>
          <a:xfrm>
            <a:off x="844952" y="1670790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接下来，需要指定，数据从哪个数据库中读取数据。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05DBF0-92B6-4AF5-8964-A3128AAAC4B7}"/>
              </a:ext>
            </a:extLst>
          </p:cNvPr>
          <p:cNvSpPr txBox="1"/>
          <p:nvPr/>
        </p:nvSpPr>
        <p:spPr>
          <a:xfrm>
            <a:off x="1104523" y="2668508"/>
            <a:ext cx="8093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4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）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点击「预览」按钮，查看是否能够从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读取数据。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6981A7E-365E-4EAC-B6FB-CD1AE30809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43641" y="3323787"/>
            <a:ext cx="4668520" cy="27997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615771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表输入组件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三、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数据流图中的组件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2230429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1. 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配置表输入组件。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2144ADC-BECF-4654-BCA6-28CCBDA2F627}"/>
              </a:ext>
            </a:extLst>
          </p:cNvPr>
          <p:cNvSpPr txBox="1"/>
          <p:nvPr/>
        </p:nvSpPr>
        <p:spPr>
          <a:xfrm>
            <a:off x="844952" y="1670790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接下来，需要指定，数据从哪个数据库中读取数据。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05DBF0-92B6-4AF5-8964-A3128AAAC4B7}"/>
              </a:ext>
            </a:extLst>
          </p:cNvPr>
          <p:cNvSpPr txBox="1"/>
          <p:nvPr/>
        </p:nvSpPr>
        <p:spPr>
          <a:xfrm>
            <a:off x="1222218" y="2657113"/>
            <a:ext cx="8093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5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）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可以看到，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中可以查看到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t_user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表中的数据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CA32F36-5657-49E7-BF58-E75A44900E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35842" y="3419574"/>
            <a:ext cx="4718685" cy="2327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60687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表输入组件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三、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数据流图中的组件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2230429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1. 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配置表输入组件。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2144ADC-BECF-4654-BCA6-28CCBDA2F627}"/>
              </a:ext>
            </a:extLst>
          </p:cNvPr>
          <p:cNvSpPr txBox="1"/>
          <p:nvPr/>
        </p:nvSpPr>
        <p:spPr>
          <a:xfrm>
            <a:off x="844952" y="1670790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接下来，需要指定，数据从哪个数据库中读取数据。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05DBF0-92B6-4AF5-8964-A3128AAAC4B7}"/>
              </a:ext>
            </a:extLst>
          </p:cNvPr>
          <p:cNvSpPr txBox="1"/>
          <p:nvPr/>
        </p:nvSpPr>
        <p:spPr>
          <a:xfrm>
            <a:off x="1222218" y="2657113"/>
            <a:ext cx="8093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5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）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可以看到，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中可以查看到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t_user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表中的数据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CA32F36-5657-49E7-BF58-E75A44900E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35842" y="3419574"/>
            <a:ext cx="4718685" cy="2327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2235198"/>
      </p:ext>
    </p:extLst>
  </p:cSld>
  <p:clrMapOvr>
    <a:masterClrMapping/>
  </p:clrMapOvr>
</p:sld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tailEnd type="triangl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9205</TotalTime>
  <Words>7150</Words>
  <Application>Microsoft Office PowerPoint</Application>
  <PresentationFormat>宽屏</PresentationFormat>
  <Paragraphs>702</Paragraphs>
  <Slides>167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167</vt:i4>
      </vt:variant>
    </vt:vector>
  </HeadingPairs>
  <TitlesOfParts>
    <vt:vector size="188" baseType="lpstr">
      <vt:lpstr>Alibaba PuHuiTi B</vt:lpstr>
      <vt:lpstr>Alibaba PuHuiTi M</vt:lpstr>
      <vt:lpstr>Alibaba PuHuiTi R</vt:lpstr>
      <vt:lpstr>阿里巴巴普惠体</vt:lpstr>
      <vt:lpstr>等线</vt:lpstr>
      <vt:lpstr>黑体</vt:lpstr>
      <vt:lpstr>微软雅黑</vt:lpstr>
      <vt:lpstr>微软雅黑 Light</vt:lpstr>
      <vt:lpstr>Arial</vt:lpstr>
      <vt:lpstr>Calibri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1_正文设计方案</vt:lpstr>
      <vt:lpstr>可视化ETL平台—Kettle</vt:lpstr>
      <vt:lpstr>PowerPoint 演示文稿</vt:lpstr>
      <vt:lpstr>Kettle介绍</vt:lpstr>
      <vt:lpstr>Kettle介绍</vt:lpstr>
      <vt:lpstr>Kettle介绍</vt:lpstr>
      <vt:lpstr>Kettle介绍</vt:lpstr>
      <vt:lpstr>Kettle介绍</vt:lpstr>
      <vt:lpstr>PowerPoint 演示文稿</vt:lpstr>
      <vt:lpstr>windows安装Kettle</vt:lpstr>
      <vt:lpstr>windows安装Kettle</vt:lpstr>
      <vt:lpstr>windows安装Kettle</vt:lpstr>
      <vt:lpstr>windows安装Kettle</vt:lpstr>
      <vt:lpstr>windows安装Kettle</vt:lpstr>
      <vt:lpstr>windows安装Kettle</vt:lpstr>
      <vt:lpstr>windows安装Kettle</vt:lpstr>
      <vt:lpstr>windows安装Kettle</vt:lpstr>
      <vt:lpstr>windows安装Kettle</vt:lpstr>
      <vt:lpstr>windows安装Kettle</vt:lpstr>
      <vt:lpstr>windows安装Kettle</vt:lpstr>
      <vt:lpstr>windows安装Kettle</vt:lpstr>
      <vt:lpstr>windows安装Kettle</vt:lpstr>
      <vt:lpstr>windows安装Kettle</vt:lpstr>
      <vt:lpstr>windows安装Kettle</vt:lpstr>
      <vt:lpstr>windows安装Kettle</vt:lpstr>
      <vt:lpstr>windows安装Kettle</vt:lpstr>
      <vt:lpstr>windows安装Kettle</vt:lpstr>
      <vt:lpstr>PowerPoint 演示文稿</vt:lpstr>
      <vt:lpstr>Kettle快速入门</vt:lpstr>
      <vt:lpstr>Kettle快速入门</vt:lpstr>
      <vt:lpstr>Kettle快速入门</vt:lpstr>
      <vt:lpstr>Kettle快速入门</vt:lpstr>
      <vt:lpstr>Kettle快速入门</vt:lpstr>
      <vt:lpstr>Kettle快速入门</vt:lpstr>
      <vt:lpstr>Kettle快速入门</vt:lpstr>
      <vt:lpstr>Kettle快速入门</vt:lpstr>
      <vt:lpstr>Kettle快速入门</vt:lpstr>
      <vt:lpstr>Kettle快速入门</vt:lpstr>
      <vt:lpstr>Kettle快速入门</vt:lpstr>
      <vt:lpstr>Kettle快速入门</vt:lpstr>
      <vt:lpstr>Kettle快速入门</vt:lpstr>
      <vt:lpstr>Kettle快速入门</vt:lpstr>
      <vt:lpstr>Kettle快速入门</vt:lpstr>
      <vt:lpstr>Kettle快速入门</vt:lpstr>
      <vt:lpstr>Kettle快速入门</vt:lpstr>
      <vt:lpstr>Kettle快速入门</vt:lpstr>
      <vt:lpstr>Kettle快速入门</vt:lpstr>
      <vt:lpstr>Kettle快速入门</vt:lpstr>
      <vt:lpstr>Kettle快速入门</vt:lpstr>
      <vt:lpstr>Kettle快速入门</vt:lpstr>
      <vt:lpstr>Kettle快速入门</vt:lpstr>
      <vt:lpstr>PowerPoint 演示文稿</vt:lpstr>
      <vt:lpstr>程序小姐姐的烦恼</vt:lpstr>
      <vt:lpstr>程序小姐姐的烦恼</vt:lpstr>
      <vt:lpstr>程序小姐姐的烦恼</vt:lpstr>
      <vt:lpstr>程序小姐姐的烦恼</vt:lpstr>
      <vt:lpstr>程序小姐姐的烦恼</vt:lpstr>
      <vt:lpstr>程序小姐姐的烦恼</vt:lpstr>
      <vt:lpstr>程序小姐姐的烦恼</vt:lpstr>
      <vt:lpstr>程序小姐姐的烦恼</vt:lpstr>
      <vt:lpstr>程序小姐姐的烦恼</vt:lpstr>
      <vt:lpstr>程序小姐姐的烦恼</vt:lpstr>
      <vt:lpstr>程序小姐姐的烦恼</vt:lpstr>
      <vt:lpstr>程序小姐姐的烦恼-配置Kettle数据流图中的组件</vt:lpstr>
      <vt:lpstr>程序小姐姐的烦恼-配置Kettle数据流图中的组件</vt:lpstr>
      <vt:lpstr>程序小姐姐的烦恼-配置Kettle数据流图中的组件</vt:lpstr>
      <vt:lpstr>程序小姐姐的烦恼-配置Kettle数据流图中的组件</vt:lpstr>
      <vt:lpstr>程序小姐姐的烦恼-配置Kettle数据流图中的组件</vt:lpstr>
      <vt:lpstr>程序小姐姐的烦恼-配置Kettle数据流图中的组件</vt:lpstr>
      <vt:lpstr>程序小姐姐的烦恼-配置Kettle数据流图中的组件</vt:lpstr>
      <vt:lpstr>程序小姐姐的烦恼-配置Kettle数据流图中的组件</vt:lpstr>
      <vt:lpstr>程序小姐姐的烦恼-配置Kettle数据流图中的组件</vt:lpstr>
      <vt:lpstr>程序小姐姐的烦恼-配置Kettle数据流图中的组件</vt:lpstr>
      <vt:lpstr>程序小姐姐的烦恼-配置Kettle数据流图中的组件</vt:lpstr>
      <vt:lpstr>程序小姐姐的烦恼-配置Kettle数据流图中的组件</vt:lpstr>
      <vt:lpstr>程序小姐姐的烦恼-配置Kettle数据流图中的组件</vt:lpstr>
      <vt:lpstr>程序小姐姐的烦恼-配置Kettle数据流图中的组件</vt:lpstr>
      <vt:lpstr>程序小姐姐的烦恼-配置Kettle数据流图中的组件</vt:lpstr>
      <vt:lpstr>程序小姐姐的烦恼-配置Kettle数据流图中的组件</vt:lpstr>
      <vt:lpstr>程序小姐姐的烦恼-保存并启动执行Kettle转换</vt:lpstr>
      <vt:lpstr>程序小姐姐的烦恼-保存并启动执行Kettle转换</vt:lpstr>
      <vt:lpstr>程序小姐姐的烦恼-保存并启动执行Kettle转换</vt:lpstr>
      <vt:lpstr>程序小姐姐的烦恼-确认执行结果</vt:lpstr>
      <vt:lpstr>程序小姐姐的烦恼</vt:lpstr>
      <vt:lpstr>PowerPoint 演示文稿</vt:lpstr>
      <vt:lpstr>程序小姐姐的烦恼-共享数据库连接</vt:lpstr>
      <vt:lpstr>程序小姐姐的烦恼-共享数据库连接</vt:lpstr>
      <vt:lpstr>程序小姐姐的烦恼-共享数据库连接</vt:lpstr>
      <vt:lpstr>程序小姐姐的烦恼-共享数据库连接</vt:lpstr>
      <vt:lpstr>Transformation（转换）开发-表输入组件</vt:lpstr>
      <vt:lpstr>Transformation（转换）开发-表输入组件</vt:lpstr>
      <vt:lpstr>Transformation（转换）开发-表输入组件</vt:lpstr>
      <vt:lpstr>Transformation（转换）开发-表输入组件</vt:lpstr>
      <vt:lpstr>Transformation（转换）开发-表输入组件</vt:lpstr>
      <vt:lpstr>Transformation（转换）开发-表输入组件</vt:lpstr>
      <vt:lpstr>Transformation（转换）开发-表输入组件</vt:lpstr>
      <vt:lpstr>Transformation（转换）开发-表输入组件</vt:lpstr>
      <vt:lpstr>Transformation（转换）开发-表输入组件</vt:lpstr>
      <vt:lpstr>Transformation（转换）开发-表输入组件</vt:lpstr>
      <vt:lpstr>Transformation（转换）开发-表输入组件</vt:lpstr>
      <vt:lpstr>Transformation（转换）开发-表输入组件</vt:lpstr>
      <vt:lpstr>Transformation（转换）开发-表输入组件</vt:lpstr>
      <vt:lpstr>Transformation（转换）开发-表输入组件</vt:lpstr>
      <vt:lpstr>Transformation（转换）开发-表输入组件</vt:lpstr>
      <vt:lpstr>Transformation（转换）开发-表输入组件</vt:lpstr>
      <vt:lpstr>Transformation（转换）开发-表输入组件</vt:lpstr>
      <vt:lpstr>Transformation（转换）开发-表输入组件</vt:lpstr>
      <vt:lpstr>Transformation（转换）开发-表输入组件</vt:lpstr>
      <vt:lpstr>Transformation（转换）开发-表输入组件</vt:lpstr>
      <vt:lpstr>Transformation（转换）开发-插入/更新组件</vt:lpstr>
      <vt:lpstr>Transformation（转换）开发-插入/更新组件</vt:lpstr>
      <vt:lpstr>Transformation（转换）开发-插入/更新组件</vt:lpstr>
      <vt:lpstr>Transformation（转换）开发-插入/更新组件</vt:lpstr>
      <vt:lpstr>Transformation（转换）开发-插入/更新组件</vt:lpstr>
      <vt:lpstr>Transformation（转换）开发-插入/更新组件</vt:lpstr>
      <vt:lpstr>Transformation（转换）开发-插入/更新组件</vt:lpstr>
      <vt:lpstr>Transformation（转换）开发-插入/更新组件</vt:lpstr>
      <vt:lpstr>Transformation（转换）开发-插入/更新组件</vt:lpstr>
      <vt:lpstr>Transformation（转换）开发-插入/更新组件</vt:lpstr>
      <vt:lpstr>Transformation（转换）开发-插入/更新组件</vt:lpstr>
      <vt:lpstr>Transformation（转换）开发-插入/更新组件</vt:lpstr>
      <vt:lpstr>Transformation（转换）开发-插入/更新组件</vt:lpstr>
      <vt:lpstr>Transformation（转换）开发-插入/更新组件</vt:lpstr>
      <vt:lpstr>Transformation（转换）开发-插入/更新组件</vt:lpstr>
      <vt:lpstr>Transformation（转换）开发-插入/更新组件</vt:lpstr>
      <vt:lpstr>Transformation（转换）开发-插入/更新组件</vt:lpstr>
      <vt:lpstr>Transformation（转换）开发-插入/更新组件</vt:lpstr>
      <vt:lpstr>Transformation（转换）开发-switch/case组件</vt:lpstr>
      <vt:lpstr>Transformation（转换）开发-switch/case组件</vt:lpstr>
      <vt:lpstr>Transformation（转换）开发-switch/case组件</vt:lpstr>
      <vt:lpstr>Transformation（转换）开发-switch/case组件</vt:lpstr>
      <vt:lpstr>Transformation（转换）开发-switch/case组件</vt:lpstr>
      <vt:lpstr>Transformation（转换）开发-switch/case组件</vt:lpstr>
      <vt:lpstr>Transformation（转换）开发-switch/case组件</vt:lpstr>
      <vt:lpstr>Transformation（转换）开发-switch/case组件</vt:lpstr>
      <vt:lpstr>Transformation（转换）开发-switch/case组件</vt:lpstr>
      <vt:lpstr>Transformation（转换）开发-switch/case组件</vt:lpstr>
      <vt:lpstr>Transformation（转换）开发-switch/case组件</vt:lpstr>
      <vt:lpstr>Transformation（转换）开发-switch/case组件</vt:lpstr>
      <vt:lpstr>Transformation（转换）开发-switch/case组件</vt:lpstr>
      <vt:lpstr>Transformation（转换）开发-switch/case组件</vt:lpstr>
      <vt:lpstr>Transformation（转换）开发-switch/case组件</vt:lpstr>
      <vt:lpstr>Transformation（转换）开发-SQL脚本组件</vt:lpstr>
      <vt:lpstr>Transformation（转换）开发-SQL脚本组件</vt:lpstr>
      <vt:lpstr>Transformation（转换）开发-SQL脚本组件</vt:lpstr>
      <vt:lpstr>Transformation（转换）开发-SQL脚本组件</vt:lpstr>
      <vt:lpstr>Transformation（转换）开发-设置转换参数</vt:lpstr>
      <vt:lpstr>Transformation（转换）开发-设置转换参数</vt:lpstr>
      <vt:lpstr>Transformation（转换）开发-设置转换参数</vt:lpstr>
      <vt:lpstr>Transformation（转换）开发-设置转换参数</vt:lpstr>
      <vt:lpstr>Transformation（转换）开发-设置转换参数</vt:lpstr>
      <vt:lpstr>Transformation（转换）开发-设置转换参数</vt:lpstr>
      <vt:lpstr>Transformation（转换）开发-设置转换参数</vt:lpstr>
      <vt:lpstr>Transformation（转换）开发-设置转换参数</vt:lpstr>
      <vt:lpstr>输入章节名称</vt:lpstr>
      <vt:lpstr>PowerPoint 演示文稿</vt:lpstr>
      <vt:lpstr>Transformation（转换）开发-设置转换参数</vt:lpstr>
      <vt:lpstr>Transformation（转换）开发-设置转换参数</vt:lpstr>
      <vt:lpstr>Transformation（转换）开发-设置转换参数</vt:lpstr>
      <vt:lpstr>Transformation（转换）开发-设置转换参数</vt:lpstr>
      <vt:lpstr>Transformation（转换）开发-设置转换参数</vt:lpstr>
      <vt:lpstr>Transformation（转换）开发-设置转换参数</vt:lpstr>
      <vt:lpstr>Transformation（转换）开发-设置转换参数</vt:lpstr>
      <vt:lpstr>Transformation（转换）开发-设置转换参数</vt:lpstr>
      <vt:lpstr>Transformation（转换）开发-设置转换参数</vt:lpstr>
      <vt:lpstr>Transformation（转换）开发-设置转换参数</vt:lpstr>
      <vt:lpstr>Transformation（转换）开发-设置转换参数</vt:lpstr>
      <vt:lpstr>Transformation（转换）开发-设置转换参数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fengtao li</cp:lastModifiedBy>
  <cp:revision>567</cp:revision>
  <dcterms:created xsi:type="dcterms:W3CDTF">2020-03-31T02:23:27Z</dcterms:created>
  <dcterms:modified xsi:type="dcterms:W3CDTF">2021-05-29T15:32:20Z</dcterms:modified>
</cp:coreProperties>
</file>